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80" r:id="rId2"/>
    <p:sldId id="281" r:id="rId3"/>
    <p:sldId id="356" r:id="rId4"/>
    <p:sldId id="357" r:id="rId5"/>
    <p:sldId id="273" r:id="rId6"/>
    <p:sldId id="284" r:id="rId7"/>
    <p:sldId id="285" r:id="rId8"/>
    <p:sldId id="286" r:id="rId9"/>
    <p:sldId id="352" r:id="rId10"/>
    <p:sldId id="288" r:id="rId11"/>
    <p:sldId id="368" r:id="rId12"/>
    <p:sldId id="295" r:id="rId13"/>
    <p:sldId id="358" r:id="rId14"/>
    <p:sldId id="294" r:id="rId15"/>
    <p:sldId id="353" r:id="rId16"/>
    <p:sldId id="296" r:id="rId17"/>
    <p:sldId id="359" r:id="rId18"/>
    <p:sldId id="361" r:id="rId19"/>
    <p:sldId id="360" r:id="rId20"/>
    <p:sldId id="298" r:id="rId21"/>
    <p:sldId id="362" r:id="rId22"/>
    <p:sldId id="297" r:id="rId23"/>
    <p:sldId id="354" r:id="rId24"/>
    <p:sldId id="299" r:id="rId25"/>
    <p:sldId id="308" r:id="rId26"/>
    <p:sldId id="309" r:id="rId27"/>
    <p:sldId id="312" r:id="rId28"/>
    <p:sldId id="313" r:id="rId29"/>
    <p:sldId id="314" r:id="rId30"/>
    <p:sldId id="363" r:id="rId31"/>
    <p:sldId id="364" r:id="rId32"/>
    <p:sldId id="316" r:id="rId33"/>
    <p:sldId id="317" r:id="rId34"/>
    <p:sldId id="318" r:id="rId35"/>
    <p:sldId id="315" r:id="rId36"/>
    <p:sldId id="325" r:id="rId37"/>
    <p:sldId id="319" r:id="rId38"/>
    <p:sldId id="365" r:id="rId39"/>
    <p:sldId id="343" r:id="rId40"/>
    <p:sldId id="326" r:id="rId41"/>
    <p:sldId id="332" r:id="rId42"/>
    <p:sldId id="337" r:id="rId43"/>
    <p:sldId id="339" r:id="rId44"/>
    <p:sldId id="338" r:id="rId45"/>
    <p:sldId id="324" r:id="rId46"/>
    <p:sldId id="333" r:id="rId47"/>
    <p:sldId id="341" r:id="rId48"/>
    <p:sldId id="334" r:id="rId49"/>
    <p:sldId id="366" r:id="rId50"/>
    <p:sldId id="344" r:id="rId51"/>
    <p:sldId id="345" r:id="rId52"/>
    <p:sldId id="346" r:id="rId53"/>
    <p:sldId id="347" r:id="rId54"/>
    <p:sldId id="349" r:id="rId55"/>
    <p:sldId id="350" r:id="rId56"/>
    <p:sldId id="367" r:id="rId57"/>
    <p:sldId id="351" r:id="rId58"/>
    <p:sldId id="282" r:id="rId5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/>
    <p:restoredTop sz="84603"/>
  </p:normalViewPr>
  <p:slideViewPr>
    <p:cSldViewPr snapToGrid="0" snapToObjects="1">
      <p:cViewPr varScale="1">
        <p:scale>
          <a:sx n="93" d="100"/>
          <a:sy n="93" d="100"/>
        </p:scale>
        <p:origin x="1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B5AFE-392E-524C-B77D-600334A2129A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87012-A028-B54E-B899-140FFF42E8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380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클러스터링과 </a:t>
            </a:r>
            <a:r>
              <a:rPr lang="ko-KR" altLang="en-US" dirty="0" err="1"/>
              <a:t>추천시스템</a:t>
            </a:r>
            <a:r>
              <a:rPr lang="ko-KR" altLang="en-US" dirty="0"/>
              <a:t> 실습 조교를 맡은 </a:t>
            </a:r>
            <a:r>
              <a:rPr lang="en-US" altLang="ko-KR" dirty="0"/>
              <a:t>15</a:t>
            </a:r>
            <a:r>
              <a:rPr lang="ko-KR" altLang="en-US" dirty="0"/>
              <a:t>학번 오상진이라고 합니다</a:t>
            </a:r>
            <a:r>
              <a:rPr lang="en-US" altLang="ko-KR" dirty="0"/>
              <a:t>.</a:t>
            </a:r>
            <a:r>
              <a:rPr lang="ko-KR" altLang="en-US" dirty="0"/>
              <a:t> 추천 시스템과 클러스터링은 맞닿아 있는 부분이 상당히 많습니다</a:t>
            </a:r>
            <a:r>
              <a:rPr lang="en-US" altLang="ko-KR" dirty="0"/>
              <a:t>.</a:t>
            </a:r>
            <a:r>
              <a:rPr lang="ko-KR" altLang="en-US" dirty="0"/>
              <a:t> 그래서 뭐 </a:t>
            </a:r>
            <a:r>
              <a:rPr lang="ko-KR" altLang="en-US" dirty="0" err="1"/>
              <a:t>클러스터링</a:t>
            </a:r>
            <a:r>
              <a:rPr lang="ko-KR" altLang="en-US" dirty="0"/>
              <a:t> 실습</a:t>
            </a:r>
            <a:r>
              <a:rPr lang="en-US" altLang="ko-KR" dirty="0"/>
              <a:t>!</a:t>
            </a:r>
            <a:r>
              <a:rPr lang="ko-KR" altLang="en-US" dirty="0"/>
              <a:t> 아니면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추천시스템</a:t>
            </a:r>
            <a:r>
              <a:rPr lang="ko-KR" altLang="en-US" dirty="0"/>
              <a:t> 실습</a:t>
            </a:r>
            <a:r>
              <a:rPr lang="en-US" altLang="ko-KR" dirty="0"/>
              <a:t>!</a:t>
            </a:r>
            <a:r>
              <a:rPr lang="ko-KR" altLang="en-US" dirty="0"/>
              <a:t> 이렇게 딱 나눠서 진행하지 않고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story</a:t>
            </a:r>
            <a:r>
              <a:rPr lang="ko-KR" altLang="en-US" dirty="0"/>
              <a:t>가 쭉 이어질 수 있게 그때그때 필요한 스킬들을 익히고 넘어가는 방식으로 실습을 진행하려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66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다 받으셨나요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R studio</a:t>
            </a:r>
            <a:r>
              <a:rPr lang="ko-KR" altLang="en-US" dirty="0"/>
              <a:t>에서 이렇게까지 다들 보이시나요</a:t>
            </a:r>
            <a:r>
              <a:rPr lang="en-US" altLang="ko-KR" dirty="0"/>
              <a:t>?</a:t>
            </a:r>
            <a:r>
              <a:rPr lang="ko-KR" altLang="en-US" dirty="0"/>
              <a:t> 여기까지 안되신 분은 </a:t>
            </a:r>
            <a:r>
              <a:rPr lang="ko-KR" altLang="en-US" dirty="0" err="1"/>
              <a:t>채팅창에</a:t>
            </a:r>
            <a:r>
              <a:rPr lang="ko-KR" altLang="en-US" dirty="0"/>
              <a:t> 이름을 남겨주세요</a:t>
            </a:r>
            <a:r>
              <a:rPr lang="en-US" altLang="ko-KR" dirty="0"/>
              <a:t>.</a:t>
            </a:r>
            <a:r>
              <a:rPr lang="ko-KR" altLang="en-US" dirty="0"/>
              <a:t> 먼저 설명부터 드리면</a:t>
            </a:r>
            <a:r>
              <a:rPr lang="en-US" altLang="ko-KR" dirty="0"/>
              <a:t>,</a:t>
            </a:r>
            <a:r>
              <a:rPr lang="ko-KR" altLang="en-US" dirty="0"/>
              <a:t> 어떤 식으로 진행할 </a:t>
            </a:r>
            <a:r>
              <a:rPr lang="ko-KR" altLang="en-US" dirty="0" err="1"/>
              <a:t>것이냐면</a:t>
            </a:r>
            <a:r>
              <a:rPr lang="en-US" altLang="ko-KR" dirty="0"/>
              <a:t>,</a:t>
            </a:r>
            <a:r>
              <a:rPr lang="ko-KR" altLang="en-US" dirty="0"/>
              <a:t> 일단 해당 경로를 아까 전 슬라이드처럼 </a:t>
            </a:r>
            <a:r>
              <a:rPr lang="ko-KR" altLang="en-US" dirty="0" err="1"/>
              <a:t>받아오구요</a:t>
            </a:r>
            <a:r>
              <a:rPr lang="en-US" altLang="ko-KR" dirty="0"/>
              <a:t>.</a:t>
            </a:r>
            <a:r>
              <a:rPr lang="ko-KR" altLang="en-US" dirty="0"/>
              <a:t> 그 경로에 있는 이 파일들을 각각 읽어서 데이터 프레임으로 만들고</a:t>
            </a:r>
            <a:r>
              <a:rPr lang="en-US" altLang="ko-KR" dirty="0"/>
              <a:t>,</a:t>
            </a:r>
            <a:r>
              <a:rPr lang="ko-KR" altLang="en-US" dirty="0"/>
              <a:t> 이렇게 만들어진 데이터 프레임들을 하나의 리스트로 묶을 겁니다</a:t>
            </a:r>
            <a:r>
              <a:rPr lang="en-US" altLang="ko-KR" dirty="0"/>
              <a:t>.</a:t>
            </a:r>
            <a:r>
              <a:rPr lang="ko-KR" altLang="en-US" dirty="0"/>
              <a:t> 네</a:t>
            </a:r>
            <a:r>
              <a:rPr lang="en-US" altLang="ko-KR" dirty="0"/>
              <a:t>.</a:t>
            </a:r>
            <a:r>
              <a:rPr lang="ko-KR" altLang="en-US" dirty="0"/>
              <a:t> 그런 식으로 진행할 거구요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Rstudio</a:t>
            </a:r>
            <a:r>
              <a:rPr lang="ko-KR" altLang="en-US" dirty="0"/>
              <a:t>로 이동하기 전에</a:t>
            </a:r>
            <a:r>
              <a:rPr lang="en-US" altLang="ko-KR" dirty="0"/>
              <a:t>,</a:t>
            </a:r>
            <a:r>
              <a:rPr lang="ko-KR" altLang="en-US" dirty="0"/>
              <a:t> 함수 하나를 살펴보고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6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ko-KR" altLang="en-US" dirty="0"/>
              <a:t> 바로 조금 뒤에 사용할 함수인데요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gsub</a:t>
            </a:r>
            <a:r>
              <a:rPr lang="ko-KR" altLang="en-US" dirty="0"/>
              <a:t>라는 함수입니다</a:t>
            </a:r>
            <a:r>
              <a:rPr lang="en-US" altLang="ko-KR" dirty="0"/>
              <a:t>.</a:t>
            </a:r>
            <a:r>
              <a:rPr lang="ko-KR" altLang="en-US" dirty="0"/>
              <a:t> 해당 함수는 </a:t>
            </a:r>
            <a:r>
              <a:rPr lang="en-US" altLang="ko-KR" dirty="0"/>
              <a:t>3</a:t>
            </a:r>
            <a:r>
              <a:rPr lang="ko-KR" altLang="en-US" dirty="0"/>
              <a:t>개의 인자를 받습니다</a:t>
            </a:r>
            <a:r>
              <a:rPr lang="en-US" altLang="ko-KR" dirty="0"/>
              <a:t>.</a:t>
            </a:r>
            <a:r>
              <a:rPr lang="ko-KR" altLang="en-US" dirty="0"/>
              <a:t> 첫번째 인자를 두번째 인자로 바꾸되</a:t>
            </a:r>
            <a:r>
              <a:rPr lang="en-US" altLang="ko-KR" dirty="0"/>
              <a:t>,</a:t>
            </a:r>
            <a:r>
              <a:rPr lang="ko-KR" altLang="en-US" dirty="0"/>
              <a:t> 세번째 인자의 내용을 그렇게 하라는 것입니다</a:t>
            </a:r>
            <a:r>
              <a:rPr lang="en-US" altLang="ko-KR" dirty="0"/>
              <a:t>.</a:t>
            </a:r>
            <a:r>
              <a:rPr lang="ko-KR" altLang="en-US" dirty="0"/>
              <a:t> 자 다시요</a:t>
            </a:r>
            <a:r>
              <a:rPr lang="en-US" altLang="ko-KR" dirty="0"/>
              <a:t>.</a:t>
            </a:r>
            <a:r>
              <a:rPr lang="ko-KR" altLang="en-US" dirty="0"/>
              <a:t> 여기 </a:t>
            </a:r>
            <a:r>
              <a:rPr lang="en-US" altLang="ko-KR" dirty="0"/>
              <a:t>My name</a:t>
            </a:r>
            <a:r>
              <a:rPr lang="ko-KR" altLang="en-US" dirty="0"/>
              <a:t> </a:t>
            </a:r>
            <a:r>
              <a:rPr lang="en-US" altLang="ko-KR" dirty="0"/>
              <a:t>is Tom</a:t>
            </a:r>
            <a:r>
              <a:rPr lang="ko-KR" altLang="en-US" dirty="0"/>
              <a:t>이 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Tom</a:t>
            </a:r>
            <a:r>
              <a:rPr lang="ko-KR" altLang="en-US" dirty="0"/>
              <a:t>을 </a:t>
            </a:r>
            <a:r>
              <a:rPr lang="en-US" altLang="ko-KR" dirty="0"/>
              <a:t>Sam</a:t>
            </a:r>
            <a:r>
              <a:rPr lang="ko-KR" altLang="en-US" dirty="0" err="1"/>
              <a:t>으로</a:t>
            </a:r>
            <a:r>
              <a:rPr lang="ko-KR" altLang="en-US" dirty="0"/>
              <a:t> 바꾸라는 거겠죠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!</a:t>
            </a:r>
            <a:r>
              <a:rPr lang="ko-KR" altLang="en-US" dirty="0"/>
              <a:t> 아마 데이터 과학 시간에 다루지 않은 걸로 기억이 나서 넣어봤습니다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ko-KR" altLang="en-US" dirty="0"/>
              <a:t> 바로 조금 뒤에 사용할 함수인데요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gsub</a:t>
            </a:r>
            <a:r>
              <a:rPr lang="ko-KR" altLang="en-US" dirty="0"/>
              <a:t>라는 함수입니다</a:t>
            </a:r>
            <a:r>
              <a:rPr lang="en-US" altLang="ko-KR" dirty="0"/>
              <a:t>.</a:t>
            </a:r>
            <a:r>
              <a:rPr lang="ko-KR" altLang="en-US" dirty="0"/>
              <a:t> 해당 함수는 </a:t>
            </a:r>
            <a:r>
              <a:rPr lang="en-US" altLang="ko-KR" dirty="0"/>
              <a:t>3</a:t>
            </a:r>
            <a:r>
              <a:rPr lang="ko-KR" altLang="en-US" dirty="0"/>
              <a:t>개의 인자를 받습니다</a:t>
            </a:r>
            <a:r>
              <a:rPr lang="en-US" altLang="ko-KR" dirty="0"/>
              <a:t>.</a:t>
            </a:r>
            <a:r>
              <a:rPr lang="ko-KR" altLang="en-US" dirty="0"/>
              <a:t> 첫번째 인자를 두번째 인자로 바꾸되</a:t>
            </a:r>
            <a:r>
              <a:rPr lang="en-US" altLang="ko-KR" dirty="0"/>
              <a:t>,</a:t>
            </a:r>
            <a:r>
              <a:rPr lang="ko-KR" altLang="en-US" dirty="0"/>
              <a:t> 세번째 인자의 내용을 그렇게 하라는 것입니다</a:t>
            </a:r>
            <a:r>
              <a:rPr lang="en-US" altLang="ko-KR" dirty="0"/>
              <a:t>.</a:t>
            </a:r>
            <a:r>
              <a:rPr lang="ko-KR" altLang="en-US" dirty="0"/>
              <a:t> 자 다시요</a:t>
            </a:r>
            <a:r>
              <a:rPr lang="en-US" altLang="ko-KR" dirty="0"/>
              <a:t>.</a:t>
            </a:r>
            <a:r>
              <a:rPr lang="ko-KR" altLang="en-US" dirty="0"/>
              <a:t> 여기 </a:t>
            </a:r>
            <a:r>
              <a:rPr lang="en-US" altLang="ko-KR" dirty="0"/>
              <a:t>My name</a:t>
            </a:r>
            <a:r>
              <a:rPr lang="ko-KR" altLang="en-US" dirty="0"/>
              <a:t> </a:t>
            </a:r>
            <a:r>
              <a:rPr lang="en-US" altLang="ko-KR" dirty="0"/>
              <a:t>is Tom</a:t>
            </a:r>
            <a:r>
              <a:rPr lang="ko-KR" altLang="en-US" dirty="0"/>
              <a:t>이 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Tom</a:t>
            </a:r>
            <a:r>
              <a:rPr lang="ko-KR" altLang="en-US" dirty="0"/>
              <a:t>을 </a:t>
            </a:r>
            <a:r>
              <a:rPr lang="en-US" altLang="ko-KR" dirty="0"/>
              <a:t>Sam</a:t>
            </a:r>
            <a:r>
              <a:rPr lang="ko-KR" altLang="en-US" dirty="0" err="1"/>
              <a:t>으로</a:t>
            </a:r>
            <a:r>
              <a:rPr lang="ko-KR" altLang="en-US" dirty="0"/>
              <a:t> 바꾸라는 거겠죠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!</a:t>
            </a:r>
            <a:r>
              <a:rPr lang="ko-KR" altLang="en-US" dirty="0"/>
              <a:t> 아마 데이터 과학 시간에 다루지 않은 걸로 기억이 나서 넣어봤습니다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26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다음으로는 </a:t>
            </a:r>
            <a:r>
              <a:rPr lang="en-US" altLang="ko-KR" dirty="0"/>
              <a:t>ls()</a:t>
            </a:r>
            <a:r>
              <a:rPr lang="ko-KR" altLang="en-US" dirty="0"/>
              <a:t>라는 함수와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mget</a:t>
            </a:r>
            <a:r>
              <a:rPr lang="ko-KR" altLang="en-US" dirty="0"/>
              <a:t>이라는 함수인데요</a:t>
            </a:r>
            <a:r>
              <a:rPr lang="en-US" altLang="ko-KR" dirty="0"/>
              <a:t>.</a:t>
            </a:r>
            <a:r>
              <a:rPr lang="ko-KR" altLang="en-US" dirty="0"/>
              <a:t> 하나씩 봅시다</a:t>
            </a:r>
            <a:r>
              <a:rPr lang="en-US" altLang="ko-KR" dirty="0"/>
              <a:t>.</a:t>
            </a:r>
            <a:r>
              <a:rPr lang="ko-KR" altLang="en-US" dirty="0"/>
              <a:t> 먼저 </a:t>
            </a:r>
            <a:r>
              <a:rPr lang="en-US" altLang="ko-KR" dirty="0"/>
              <a:t>ls()</a:t>
            </a:r>
            <a:r>
              <a:rPr lang="ko-KR" altLang="en-US" dirty="0" err="1"/>
              <a:t>라고</a:t>
            </a:r>
            <a:r>
              <a:rPr lang="ko-KR" altLang="en-US" dirty="0"/>
              <a:t> 하면</a:t>
            </a:r>
            <a:r>
              <a:rPr lang="en-US" altLang="ko-KR" dirty="0"/>
              <a:t>,</a:t>
            </a:r>
            <a:r>
              <a:rPr lang="ko-KR" altLang="en-US" dirty="0"/>
              <a:t> 오른쪽 </a:t>
            </a:r>
            <a:r>
              <a:rPr lang="en-US" altLang="ko-KR" dirty="0"/>
              <a:t>environment</a:t>
            </a:r>
            <a:r>
              <a:rPr lang="ko-KR" altLang="en-US" dirty="0"/>
              <a:t>창에서 변수들이 쭉 있는데 여기 변수들의 리스트를 볼 수 있는 것입니다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en-US" altLang="ko-KR" dirty="0" err="1"/>
              <a:t>mget</a:t>
            </a:r>
            <a:r>
              <a:rPr lang="ko-KR" altLang="en-US" dirty="0"/>
              <a:t>이라는 함수는 </a:t>
            </a:r>
            <a:r>
              <a:rPr lang="en-US" altLang="ko-KR" dirty="0"/>
              <a:t>pattern</a:t>
            </a:r>
            <a:r>
              <a:rPr lang="ko-KR" altLang="en-US" dirty="0" err="1"/>
              <a:t>으로</a:t>
            </a:r>
            <a:r>
              <a:rPr lang="ko-KR" altLang="en-US" dirty="0"/>
              <a:t> 변수들을 넘겨주면 그것을 인자로 받아서 하나의 리스트로 만들어줍니다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22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</a:t>
            </a:r>
            <a:r>
              <a:rPr lang="en-US" altLang="ko-KR" dirty="0"/>
              <a:t>,</a:t>
            </a:r>
            <a:r>
              <a:rPr lang="ko-KR" altLang="en-US" dirty="0"/>
              <a:t> 다들 </a:t>
            </a:r>
            <a:r>
              <a:rPr lang="en-US" altLang="ko-KR" dirty="0" err="1"/>
              <a:t>Rstudio</a:t>
            </a:r>
            <a:r>
              <a:rPr lang="ko-KR" altLang="en-US" dirty="0"/>
              <a:t>로 </a:t>
            </a:r>
            <a:r>
              <a:rPr lang="ko-KR" altLang="en-US" dirty="0" err="1"/>
              <a:t>넘어갈게요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33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여기까지 왔다면</a:t>
            </a:r>
            <a:r>
              <a:rPr lang="en-US" altLang="ko-KR" dirty="0"/>
              <a:t>,</a:t>
            </a:r>
            <a:r>
              <a:rPr lang="ko-KR" altLang="en-US" dirty="0"/>
              <a:t> 이제 저희는 데이터가 많은 상황에 마주치더라도 당황하지 않고</a:t>
            </a:r>
            <a:r>
              <a:rPr lang="en-US" altLang="ko-KR" dirty="0"/>
              <a:t>,</a:t>
            </a:r>
            <a:r>
              <a:rPr lang="ko-KR" altLang="en-US" dirty="0"/>
              <a:t> 데이터를 </a:t>
            </a:r>
            <a:r>
              <a:rPr lang="ko-KR" altLang="en-US" dirty="0" err="1"/>
              <a:t>로드할</a:t>
            </a:r>
            <a:r>
              <a:rPr lang="ko-KR" altLang="en-US" dirty="0"/>
              <a:t> 수 있게 되었습니다</a:t>
            </a:r>
            <a:r>
              <a:rPr lang="en-US" altLang="ko-KR" dirty="0"/>
              <a:t>.</a:t>
            </a:r>
            <a:r>
              <a:rPr lang="ko-KR" altLang="en-US" dirty="0"/>
              <a:t> 다들 되셨죠</a:t>
            </a:r>
            <a:r>
              <a:rPr lang="en-US" altLang="ko-KR" dirty="0"/>
              <a:t>?</a:t>
            </a:r>
            <a:r>
              <a:rPr lang="ko-KR" altLang="en-US" dirty="0"/>
              <a:t> 다음으로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13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저희가 앞으로 앞에 보이시는 이 커다란 테이블을 만드는 작업을 할 겁니다</a:t>
            </a:r>
            <a:r>
              <a:rPr lang="en-US" altLang="ko-KR" dirty="0"/>
              <a:t>.</a:t>
            </a:r>
            <a:r>
              <a:rPr lang="ko-KR" altLang="en-US" dirty="0"/>
              <a:t> 저희가 지금 하는 것은 교수님이 설명 주신 여러 알고리즘 중에 </a:t>
            </a:r>
            <a:r>
              <a:rPr lang="en-US" altLang="ko-KR" dirty="0"/>
              <a:t>collaborative filtering</a:t>
            </a:r>
            <a:r>
              <a:rPr lang="ko-KR" altLang="en-US" dirty="0"/>
              <a:t>에 </a:t>
            </a:r>
            <a:r>
              <a:rPr lang="ko-KR" altLang="en-US" dirty="0" err="1"/>
              <a:t>해당하구요</a:t>
            </a:r>
            <a:r>
              <a:rPr lang="en-US" altLang="ko-KR" dirty="0"/>
              <a:t>.</a:t>
            </a:r>
            <a:r>
              <a:rPr lang="ko-KR" altLang="en-US" dirty="0"/>
              <a:t> 그러기 위해서는 </a:t>
            </a:r>
            <a:r>
              <a:rPr lang="en-US" altLang="ko-KR" dirty="0"/>
              <a:t>user-item </a:t>
            </a:r>
            <a:r>
              <a:rPr lang="ko-KR" altLang="en-US" dirty="0"/>
              <a:t>테이블을 만들고 여기서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추천하게 됩니다</a:t>
            </a:r>
            <a:r>
              <a:rPr lang="en-US" altLang="ko-KR" dirty="0"/>
              <a:t>.</a:t>
            </a:r>
            <a:r>
              <a:rPr lang="ko-KR" altLang="en-US" dirty="0"/>
              <a:t> 말이 어렵죠</a:t>
            </a:r>
            <a:r>
              <a:rPr lang="en-US" altLang="ko-KR" dirty="0"/>
              <a:t>?</a:t>
            </a:r>
            <a:r>
              <a:rPr lang="ko-KR" altLang="en-US" dirty="0"/>
              <a:t> 잠깐 다음 화면 보고 이 테이블이 왜 필요한지 인지해봅시다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68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다루는 추천 알고리즘은 </a:t>
            </a:r>
            <a:r>
              <a:rPr lang="en-US" altLang="ko-KR" dirty="0"/>
              <a:t>collaborative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collaborative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은 크게 </a:t>
            </a:r>
            <a:r>
              <a:rPr lang="en-US" altLang="ko-KR" dirty="0"/>
              <a:t>user-based, </a:t>
            </a:r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item-based</a:t>
            </a:r>
            <a:r>
              <a:rPr lang="ko-KR" altLang="en-US" dirty="0"/>
              <a:t>로 나뉘는데요</a:t>
            </a:r>
            <a:r>
              <a:rPr lang="en-US" altLang="ko-KR" dirty="0"/>
              <a:t>.</a:t>
            </a:r>
            <a:r>
              <a:rPr lang="ko-KR" altLang="en-US" dirty="0"/>
              <a:t> 각각의 알고리즘을 잠깐 들여다보고 </a:t>
            </a:r>
            <a:r>
              <a:rPr lang="ko-KR" altLang="en-US" dirty="0" err="1"/>
              <a:t>넘어가볼게요</a:t>
            </a:r>
            <a:r>
              <a:rPr lang="en-US" altLang="ko-KR" dirty="0"/>
              <a:t>.</a:t>
            </a:r>
            <a:r>
              <a:rPr lang="ko-KR" altLang="en-US" dirty="0"/>
              <a:t> 먼저 </a:t>
            </a:r>
            <a:r>
              <a:rPr lang="en-US" altLang="ko-KR" dirty="0"/>
              <a:t>user-based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user-based</a:t>
            </a:r>
            <a:r>
              <a:rPr lang="ko-KR" altLang="en-US" dirty="0"/>
              <a:t>의 경우에는 </a:t>
            </a:r>
            <a:r>
              <a:rPr lang="en-US" altLang="ko-KR" dirty="0"/>
              <a:t>user</a:t>
            </a:r>
            <a:r>
              <a:rPr lang="ko-KR" altLang="en-US" dirty="0"/>
              <a:t>들 간의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저희가 추천하고 싶은 </a:t>
            </a:r>
            <a:r>
              <a:rPr lang="en-US" altLang="ko-KR" dirty="0"/>
              <a:t>user</a:t>
            </a:r>
            <a:r>
              <a:rPr lang="ko-KR" altLang="en-US" dirty="0"/>
              <a:t>와 비슷한 </a:t>
            </a:r>
            <a:r>
              <a:rPr lang="en-US" altLang="ko-KR" dirty="0"/>
              <a:t>user</a:t>
            </a:r>
            <a:r>
              <a:rPr lang="ko-KR" altLang="en-US" dirty="0"/>
              <a:t>들을 뽑아서 그들이 </a:t>
            </a:r>
            <a:r>
              <a:rPr lang="en-US" altLang="ko-KR" dirty="0"/>
              <a:t>rating</a:t>
            </a:r>
            <a:r>
              <a:rPr lang="ko-KR" altLang="en-US" dirty="0"/>
              <a:t>한 것을 가중평균해서 </a:t>
            </a:r>
            <a:r>
              <a:rPr lang="ko-KR" altLang="en-US" dirty="0" err="1"/>
              <a:t>추천받는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가 각각의 </a:t>
            </a:r>
            <a:r>
              <a:rPr lang="en-US" altLang="ko-KR" dirty="0"/>
              <a:t>item</a:t>
            </a:r>
            <a:r>
              <a:rPr lang="ko-KR" altLang="en-US" dirty="0"/>
              <a:t>들에 내릴 </a:t>
            </a:r>
            <a:r>
              <a:rPr lang="en-US" altLang="ko-KR" dirty="0"/>
              <a:t>rating</a:t>
            </a:r>
            <a:r>
              <a:rPr lang="ko-KR" altLang="en-US" dirty="0"/>
              <a:t>을 예측하는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84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item-based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사실 </a:t>
            </a:r>
            <a:r>
              <a:rPr lang="en-US" altLang="ko-KR" dirty="0"/>
              <a:t>user-based</a:t>
            </a:r>
            <a:r>
              <a:rPr lang="ko-KR" altLang="en-US" dirty="0"/>
              <a:t>와 상당히 비슷한데요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item</a:t>
            </a:r>
            <a:r>
              <a:rPr lang="ko-KR" altLang="en-US" dirty="0" err="1"/>
              <a:t>끼리의</a:t>
            </a:r>
            <a:r>
              <a:rPr lang="ko-KR" altLang="en-US" dirty="0"/>
              <a:t>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</a:t>
            </a:r>
            <a:r>
              <a:rPr lang="en-US" altLang="ko-KR" dirty="0"/>
              <a:t>user</a:t>
            </a:r>
            <a:r>
              <a:rPr lang="ko-KR" altLang="en-US" dirty="0"/>
              <a:t>가 내린 </a:t>
            </a:r>
            <a:r>
              <a:rPr lang="en-US" altLang="ko-KR" dirty="0"/>
              <a:t>rating</a:t>
            </a:r>
            <a:r>
              <a:rPr lang="ko-KR" altLang="en-US" dirty="0"/>
              <a:t>을 가지고 남아있는 </a:t>
            </a:r>
            <a:r>
              <a:rPr lang="en-US" altLang="ko-KR" dirty="0"/>
              <a:t>item</a:t>
            </a:r>
            <a:r>
              <a:rPr lang="ko-KR" altLang="en-US" dirty="0"/>
              <a:t>에 대한 </a:t>
            </a:r>
            <a:r>
              <a:rPr lang="en-US" altLang="ko-KR" dirty="0"/>
              <a:t>rating</a:t>
            </a:r>
            <a:r>
              <a:rPr lang="ko-KR" altLang="en-US" dirty="0"/>
              <a:t>을 예측하는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14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추천시스템에서 또 다른 분류로 나뉠 수 있는 </a:t>
            </a:r>
            <a:r>
              <a:rPr lang="en-US" altLang="ko-KR" dirty="0"/>
              <a:t>content-based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이것은 </a:t>
            </a:r>
            <a:r>
              <a:rPr lang="en-US" altLang="ko-KR" dirty="0"/>
              <a:t>item</a:t>
            </a:r>
            <a:r>
              <a:rPr lang="ko-KR" altLang="en-US" dirty="0"/>
              <a:t>을 설명하는 </a:t>
            </a:r>
            <a:r>
              <a:rPr lang="en-US" altLang="ko-KR" dirty="0"/>
              <a:t>feature</a:t>
            </a:r>
            <a:r>
              <a:rPr lang="ko-KR" altLang="en-US" dirty="0"/>
              <a:t>들을 가지고 </a:t>
            </a:r>
            <a:r>
              <a:rPr lang="en-US" altLang="ko-KR" dirty="0"/>
              <a:t>item</a:t>
            </a:r>
            <a:r>
              <a:rPr lang="ko-KR" altLang="en-US" dirty="0"/>
              <a:t>을 벡터로 표현하고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가 이 </a:t>
            </a:r>
            <a:r>
              <a:rPr lang="en-US" altLang="ko-KR" dirty="0"/>
              <a:t>feature</a:t>
            </a:r>
            <a:r>
              <a:rPr lang="ko-KR" altLang="en-US" dirty="0"/>
              <a:t>들에 대해 내린 선호도를 기반으로 추천하는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6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먼저 목차는 다음과 같습니다</a:t>
            </a:r>
            <a:r>
              <a:rPr lang="en-US" altLang="ko-KR" dirty="0"/>
              <a:t>.</a:t>
            </a:r>
            <a:r>
              <a:rPr lang="ko-KR" altLang="en-US" dirty="0"/>
              <a:t> 저희는 오늘 추천 시스템을 위한 </a:t>
            </a:r>
            <a:r>
              <a:rPr lang="en-US" altLang="ko-KR" dirty="0"/>
              <a:t>‘</a:t>
            </a:r>
            <a:r>
              <a:rPr lang="ko-KR" altLang="en-US" dirty="0"/>
              <a:t>데이터 수집</a:t>
            </a:r>
            <a:r>
              <a:rPr lang="en-US" altLang="ko-KR" dirty="0"/>
              <a:t>’</a:t>
            </a:r>
            <a:r>
              <a:rPr lang="ko-KR" altLang="en-US" dirty="0" err="1"/>
              <a:t>부터</a:t>
            </a:r>
            <a:r>
              <a:rPr lang="ko-KR" altLang="en-US" dirty="0"/>
              <a:t> 최종적으로 저희가 받고 싶은 </a:t>
            </a:r>
            <a:r>
              <a:rPr lang="en-US" altLang="ko-KR" dirty="0"/>
              <a:t>‘</a:t>
            </a:r>
            <a:r>
              <a:rPr lang="ko-KR" altLang="en-US" dirty="0"/>
              <a:t>추천을 받기까지</a:t>
            </a:r>
            <a:r>
              <a:rPr lang="en-US" altLang="ko-KR" dirty="0"/>
              <a:t>’</a:t>
            </a:r>
            <a:r>
              <a:rPr lang="ko-KR" altLang="en-US" dirty="0"/>
              <a:t> 그 전 과정을 함께 실습할 예정입니다</a:t>
            </a:r>
            <a:r>
              <a:rPr lang="en-US" altLang="ko-KR" dirty="0"/>
              <a:t>.</a:t>
            </a:r>
            <a:r>
              <a:rPr lang="ko-KR" altLang="en-US" dirty="0"/>
              <a:t> 중간에 흐름을 놓쳤다면 언제든지 코멘트주시고</a:t>
            </a:r>
            <a:r>
              <a:rPr lang="en-US" altLang="ko-KR" dirty="0"/>
              <a:t>,</a:t>
            </a:r>
            <a:r>
              <a:rPr lang="ko-KR" altLang="en-US" dirty="0"/>
              <a:t> 전체 과정에서 어느 부분을 진행하고 있는지 제가 다시 말씀 </a:t>
            </a:r>
            <a:r>
              <a:rPr lang="ko-KR" altLang="en-US" dirty="0" err="1"/>
              <a:t>드릴테니</a:t>
            </a:r>
            <a:r>
              <a:rPr lang="ko-KR" altLang="en-US" dirty="0"/>
              <a:t> 말씀을 주시면 됩니다</a:t>
            </a:r>
            <a:r>
              <a:rPr lang="en-US" altLang="ko-KR" dirty="0"/>
              <a:t>.</a:t>
            </a:r>
            <a:r>
              <a:rPr lang="ko-KR" altLang="en-US" dirty="0"/>
              <a:t> 그럼</a:t>
            </a:r>
            <a:r>
              <a:rPr lang="en-US" altLang="ko-KR" dirty="0"/>
              <a:t>,</a:t>
            </a:r>
            <a:r>
              <a:rPr lang="ko-KR" altLang="en-US" dirty="0"/>
              <a:t>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15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그러면</a:t>
            </a:r>
            <a:r>
              <a:rPr lang="en-US" altLang="ko-KR" dirty="0"/>
              <a:t>,</a:t>
            </a:r>
            <a:r>
              <a:rPr lang="ko-KR" altLang="en-US" dirty="0"/>
              <a:t> 지금은 데이터 프레임이 흩뿌려져 있는 이런 상태이죠</a:t>
            </a:r>
            <a:r>
              <a:rPr lang="en-US" altLang="ko-KR" dirty="0"/>
              <a:t>? </a:t>
            </a:r>
            <a:r>
              <a:rPr lang="ko-KR" altLang="en-US" dirty="0"/>
              <a:t>이거를 </a:t>
            </a:r>
            <a:r>
              <a:rPr lang="ko-KR" altLang="en-US" dirty="0" err="1"/>
              <a:t>다음번에</a:t>
            </a:r>
            <a:r>
              <a:rPr lang="ko-KR" altLang="en-US" dirty="0"/>
              <a:t> </a:t>
            </a:r>
            <a:r>
              <a:rPr lang="en-US" altLang="ko-KR" dirty="0" err="1"/>
              <a:t>Rstudio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갔다오면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50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되어 있을 겁니다</a:t>
            </a:r>
            <a:r>
              <a:rPr lang="en-US" altLang="ko-KR" dirty="0"/>
              <a:t>.</a:t>
            </a:r>
            <a:r>
              <a:rPr lang="ko-KR" altLang="en-US" dirty="0"/>
              <a:t> 다시 한번 설명합니다</a:t>
            </a:r>
            <a:r>
              <a:rPr lang="en-US" altLang="ko-KR" dirty="0"/>
              <a:t>.</a:t>
            </a:r>
            <a:r>
              <a:rPr lang="ko-KR" altLang="en-US" dirty="0"/>
              <a:t> 저희는 지금 추천시스템을 설계하고 있고</a:t>
            </a:r>
            <a:r>
              <a:rPr lang="en-US" altLang="ko-KR" dirty="0"/>
              <a:t>,</a:t>
            </a:r>
            <a:r>
              <a:rPr lang="ko-KR" altLang="en-US" dirty="0"/>
              <a:t> 그 중에서 데이터 </a:t>
            </a:r>
            <a:r>
              <a:rPr lang="ko-KR" altLang="en-US" dirty="0" err="1"/>
              <a:t>수집파트는</a:t>
            </a:r>
            <a:r>
              <a:rPr lang="ko-KR" altLang="en-US" dirty="0"/>
              <a:t> 생략했으며</a:t>
            </a:r>
            <a:r>
              <a:rPr lang="en-US" altLang="ko-KR" dirty="0"/>
              <a:t>,</a:t>
            </a:r>
            <a:r>
              <a:rPr lang="ko-KR" altLang="en-US" dirty="0"/>
              <a:t> 데이터의 형태는 유저당 한개의 파일이었기 때문에 </a:t>
            </a:r>
            <a:r>
              <a:rPr lang="ko-KR" altLang="en-US" dirty="0" err="1"/>
              <a:t>로드하는</a:t>
            </a:r>
            <a:r>
              <a:rPr lang="ko-KR" altLang="en-US" dirty="0"/>
              <a:t> 과정을 거쳤으며</a:t>
            </a:r>
            <a:r>
              <a:rPr lang="en-US" altLang="ko-KR" dirty="0"/>
              <a:t>,</a:t>
            </a:r>
            <a:r>
              <a:rPr lang="ko-KR" altLang="en-US" dirty="0"/>
              <a:t> 최종적으로 추천시스템에 들어갈 테이블로 만들 필요성이 있습니다</a:t>
            </a:r>
            <a:r>
              <a:rPr lang="en-US" altLang="ko-KR" dirty="0"/>
              <a:t>.</a:t>
            </a:r>
            <a:r>
              <a:rPr lang="ko-KR" altLang="en-US" dirty="0"/>
              <a:t> 그것이 앞서 봤던 </a:t>
            </a:r>
            <a:r>
              <a:rPr lang="en-US" altLang="ko-KR" dirty="0"/>
              <a:t>user-item</a:t>
            </a:r>
            <a:r>
              <a:rPr lang="ko-KR" altLang="en-US" dirty="0"/>
              <a:t>테이블이구요</a:t>
            </a:r>
            <a:r>
              <a:rPr lang="en-US" altLang="ko-KR" dirty="0"/>
              <a:t>.</a:t>
            </a:r>
            <a:r>
              <a:rPr lang="ko-KR" altLang="en-US" dirty="0"/>
              <a:t> 이것을 가지고 </a:t>
            </a:r>
            <a:r>
              <a:rPr lang="en-US" altLang="ko-KR" dirty="0"/>
              <a:t>User-based filtering</a:t>
            </a:r>
            <a:r>
              <a:rPr lang="ko-KR" altLang="en-US" dirty="0"/>
              <a:t>도 하고 </a:t>
            </a:r>
            <a:r>
              <a:rPr lang="en-US" altLang="ko-KR" dirty="0"/>
              <a:t>item-based filtering</a:t>
            </a:r>
            <a:r>
              <a:rPr lang="ko-KR" altLang="en-US" dirty="0"/>
              <a:t>도 하고 해볼 겁니다</a:t>
            </a:r>
            <a:r>
              <a:rPr lang="en-US" altLang="ko-KR" dirty="0"/>
              <a:t>.</a:t>
            </a:r>
            <a:r>
              <a:rPr lang="ko-KR" altLang="en-US" dirty="0"/>
              <a:t> 자 그러면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56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en-US" altLang="ko-KR" dirty="0" err="1"/>
              <a:t>Rstudio</a:t>
            </a:r>
            <a:r>
              <a:rPr lang="ko-KR" altLang="en-US" dirty="0"/>
              <a:t>로 이동해서 작업해봅시다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12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다들 되셨다면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user-item</a:t>
            </a:r>
            <a:r>
              <a:rPr lang="ko-KR" altLang="en-US" dirty="0"/>
              <a:t> 테이블을 확인할 수 있어야 합니다</a:t>
            </a:r>
            <a:r>
              <a:rPr lang="en-US" altLang="ko-KR" dirty="0"/>
              <a:t>.</a:t>
            </a:r>
            <a:r>
              <a:rPr lang="ko-KR" altLang="en-US" dirty="0"/>
              <a:t> 확인되나요</a:t>
            </a:r>
            <a:r>
              <a:rPr lang="en-US" altLang="ko-KR" dirty="0"/>
              <a:t>?</a:t>
            </a:r>
            <a:r>
              <a:rPr lang="ko-KR" altLang="en-US" dirty="0"/>
              <a:t> 자 그렇다면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87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지금은 </a:t>
            </a:r>
            <a:r>
              <a:rPr lang="en-US" altLang="ko-KR" dirty="0"/>
              <a:t>user-based filtering</a:t>
            </a:r>
            <a:r>
              <a:rPr lang="ko-KR" altLang="en-US" dirty="0"/>
              <a:t>을 기준으로 설명을 드릴게요</a:t>
            </a:r>
            <a:r>
              <a:rPr lang="en-US" altLang="ko-KR" dirty="0"/>
              <a:t>.</a:t>
            </a:r>
            <a:r>
              <a:rPr lang="ko-KR" altLang="en-US" dirty="0"/>
              <a:t> 여기서 계속해서 </a:t>
            </a:r>
            <a:r>
              <a:rPr lang="ko-KR" altLang="en-US" dirty="0" err="1"/>
              <a:t>유사도라는</a:t>
            </a:r>
            <a:r>
              <a:rPr lang="ko-KR" altLang="en-US" dirty="0"/>
              <a:t> 말을 들었는데</a:t>
            </a:r>
            <a:r>
              <a:rPr lang="en-US" altLang="ko-KR" dirty="0"/>
              <a:t>,</a:t>
            </a:r>
            <a:r>
              <a:rPr lang="ko-KR" altLang="en-US" dirty="0"/>
              <a:t> 이 </a:t>
            </a:r>
            <a:r>
              <a:rPr lang="ko-KR" altLang="en-US" dirty="0" err="1"/>
              <a:t>유사도는</a:t>
            </a:r>
            <a:r>
              <a:rPr lang="ko-KR" altLang="en-US" dirty="0"/>
              <a:t> 어떻게 구하는 것일까요</a:t>
            </a:r>
            <a:r>
              <a:rPr lang="en-US" altLang="ko-KR" dirty="0"/>
              <a:t>?</a:t>
            </a:r>
            <a:r>
              <a:rPr lang="ko-KR" altLang="en-US" dirty="0"/>
              <a:t> 여기 </a:t>
            </a:r>
            <a:r>
              <a:rPr lang="en-US" altLang="ko-KR" dirty="0"/>
              <a:t>a</a:t>
            </a:r>
            <a:r>
              <a:rPr lang="ko-KR" altLang="en-US" dirty="0"/>
              <a:t>라는 유저와 비슷한 </a:t>
            </a:r>
            <a:r>
              <a:rPr lang="en-US" altLang="ko-KR" dirty="0"/>
              <a:t>Top3</a:t>
            </a:r>
            <a:r>
              <a:rPr lang="ko-KR" altLang="en-US" dirty="0"/>
              <a:t> 사용자를 </a:t>
            </a:r>
            <a:r>
              <a:rPr lang="ko-KR" altLang="en-US" dirty="0" err="1"/>
              <a:t>찾아야되는데</a:t>
            </a:r>
            <a:r>
              <a:rPr lang="en-US" altLang="ko-KR" dirty="0"/>
              <a:t>,</a:t>
            </a:r>
            <a:r>
              <a:rPr lang="ko-KR" altLang="en-US" dirty="0"/>
              <a:t> 이를 어떻게 찾냐는 것에 대한 문제입니다</a:t>
            </a:r>
            <a:r>
              <a:rPr lang="en-US" altLang="ko-KR" dirty="0"/>
              <a:t>.</a:t>
            </a:r>
            <a:r>
              <a:rPr lang="ko-KR" altLang="en-US" dirty="0"/>
              <a:t> 이 유사도 개념을 살펴보면서 할 것이 바로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05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클러스터링입니다</a:t>
            </a:r>
            <a:r>
              <a:rPr lang="en-US" altLang="ko-KR" dirty="0"/>
              <a:t>.</a:t>
            </a:r>
            <a:r>
              <a:rPr lang="ko-KR" altLang="en-US" dirty="0"/>
              <a:t> 자 그럼 추천시스템은 잠깐만 내려두고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클러스터링</a:t>
            </a:r>
            <a:r>
              <a:rPr lang="ko-KR" altLang="en-US" dirty="0"/>
              <a:t> 내용으로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78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66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클러스터링에 대해서 잠깐 복습하고 실습을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이어나가겠습니다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없는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사용되는데요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예측하는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x1, x2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 포인트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 변수들 사이의 관계를 모델링 하는 것이라고 다시 말씀 드리면서 시작하겠습니다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이론적으로 말씀을 드리면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어떻게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집단으로 나눌까 하는 것인지에 대한 이야기이고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클러스터링의 목표는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집단들 사이에서의 산포도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최대화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 내의 각 데이터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사이에어싀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산포도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최소화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말이 어렵죠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다시말하면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여기는 좁게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여기는 멀게 해야한다는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9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어떨 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클러스터링을 사용하는 것일까요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쉽게 떠올릴 수 있는 곳이 바로 고객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마켓팅이라고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있을 것 같습니다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유형의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고객들끼리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묶어서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마켓팅에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사는 지역이 어디고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성별이 무엇이며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상품군을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선호하는지에 대한 것 뿐만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경로를 통해서 구매까지 이루어지는지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고객이 어떤 혜택을 받을 때 어떤 반응을 하는지를 통해 고객들을 구분하는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고객 층을 그룹화하여 가장 적절한 요구사항과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니즈를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충족시켜서 구매까지 이루어지게 하는 것이죠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마켓터가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정한 기준에 따라 분류하는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비통계적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80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반면 클러스터링은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누구를 어떻게 그룹화할 것인지를 사전에 정의하고 그룹화하는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통계학적 계산으로 그룹화합니다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그룹이 나눠진 그룹들에 대한 정의는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기법이 해주는 것이 아닙니다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그룹화가 되었다면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때부터는 분석을 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83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 추천 시스템이라는 것이 </a:t>
            </a:r>
            <a:r>
              <a:rPr lang="ko-KR" altLang="en-US" dirty="0" err="1"/>
              <a:t>유투브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넥플릭스</a:t>
            </a:r>
            <a:r>
              <a:rPr lang="en-US" altLang="ko-KR" dirty="0"/>
              <a:t>,</a:t>
            </a:r>
            <a:r>
              <a:rPr lang="ko-KR" altLang="en-US" dirty="0"/>
              <a:t> 또 페이스북과 같은 곳에서 흔하게 저희가 접할 수 있지만</a:t>
            </a:r>
            <a:r>
              <a:rPr lang="en-US" altLang="ko-KR" dirty="0"/>
              <a:t>,</a:t>
            </a:r>
            <a:r>
              <a:rPr lang="ko-KR" altLang="en-US" dirty="0"/>
              <a:t> 사실 학습할 내용이 적지 않기 때문입니다</a:t>
            </a:r>
            <a:r>
              <a:rPr lang="en-US" altLang="ko-KR" dirty="0"/>
              <a:t>.</a:t>
            </a:r>
            <a:r>
              <a:rPr lang="ko-KR" altLang="en-US" dirty="0"/>
              <a:t> 코드 복사 붙여 넣기를 가지고 공부했다고 말하지 않는 전제 하에</a:t>
            </a:r>
            <a:r>
              <a:rPr lang="en-US" altLang="ko-KR" dirty="0"/>
              <a:t>,</a:t>
            </a:r>
            <a:r>
              <a:rPr lang="ko-KR" altLang="en-US" dirty="0"/>
              <a:t> 기본적인 프로그래밍 지식이나 기초적인 </a:t>
            </a:r>
            <a:r>
              <a:rPr lang="ko-KR" altLang="en-US" dirty="0" err="1"/>
              <a:t>머신러닝</a:t>
            </a:r>
            <a:r>
              <a:rPr lang="ko-KR" altLang="en-US" dirty="0"/>
              <a:t> 지식이 </a:t>
            </a:r>
            <a:r>
              <a:rPr lang="ko-KR" altLang="en-US" dirty="0" err="1"/>
              <a:t>선수되어야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r>
              <a:rPr lang="ko-KR" altLang="en-US" dirty="0"/>
              <a:t> 또한 제대로 기업에서 사용하려면</a:t>
            </a:r>
            <a:r>
              <a:rPr lang="en-US" altLang="ko-KR" dirty="0"/>
              <a:t>,</a:t>
            </a:r>
            <a:r>
              <a:rPr lang="ko-KR" altLang="en-US" dirty="0"/>
              <a:t> 다양한 </a:t>
            </a:r>
            <a:r>
              <a:rPr lang="ko-KR" altLang="en-US" dirty="0" err="1"/>
              <a:t>필터링</a:t>
            </a:r>
            <a:r>
              <a:rPr lang="ko-KR" altLang="en-US" dirty="0"/>
              <a:t> 알고리즘도 알아야 하겠죠</a:t>
            </a:r>
            <a:r>
              <a:rPr lang="en-US" altLang="ko-KR" dirty="0"/>
              <a:t>.</a:t>
            </a:r>
            <a:r>
              <a:rPr lang="ko-KR" altLang="en-US" dirty="0"/>
              <a:t> 단순히 이 하나의 주제 가지고도 이야기 할 것들이 어떻게 모델링 할 것인지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성능평가는</a:t>
            </a:r>
            <a:r>
              <a:rPr lang="ko-KR" altLang="en-US" dirty="0"/>
              <a:t> 어떻게 할 것인지</a:t>
            </a:r>
            <a:r>
              <a:rPr lang="en-US" altLang="ko-KR" dirty="0"/>
              <a:t>,</a:t>
            </a:r>
            <a:r>
              <a:rPr lang="ko-KR" altLang="en-US" dirty="0"/>
              <a:t> 확장성과 보안 이슈는 어떻게 고려하며</a:t>
            </a:r>
            <a:r>
              <a:rPr lang="en-US" altLang="ko-KR" dirty="0"/>
              <a:t>,</a:t>
            </a:r>
            <a:r>
              <a:rPr lang="ko-KR" altLang="en-US" dirty="0"/>
              <a:t> 알고리즘을 어떻게 고도화하고 </a:t>
            </a:r>
            <a:r>
              <a:rPr lang="ko-KR" altLang="en-US" dirty="0" err="1"/>
              <a:t>유사도와</a:t>
            </a:r>
            <a:r>
              <a:rPr lang="ko-KR" altLang="en-US" dirty="0"/>
              <a:t> 거리를 어떻게 설정해서 최적화할 </a:t>
            </a:r>
            <a:r>
              <a:rPr lang="ko-KR" altLang="en-US" dirty="0" err="1"/>
              <a:t>것인지까지</a:t>
            </a:r>
            <a:r>
              <a:rPr lang="ko-KR" altLang="en-US" dirty="0"/>
              <a:t> 상당히 방대합니다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99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헷갈릴 수도 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클러스터링으로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하는 것은 권장되지는 않는 방법입니다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없다면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이것으로 분류를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차적으로 해볼 수는 있겠죠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데이터는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일거야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일거야를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논하는 문제로는 적합하지 않습니다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01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그렇다면</a:t>
            </a:r>
            <a:r>
              <a:rPr lang="en-US" altLang="ko-KR" dirty="0"/>
              <a:t>,</a:t>
            </a:r>
            <a:r>
              <a:rPr lang="ko-KR" altLang="en-US" dirty="0"/>
              <a:t> 데이터를 </a:t>
            </a:r>
            <a:r>
              <a:rPr lang="en-US" altLang="ko-KR" dirty="0"/>
              <a:t>2</a:t>
            </a:r>
            <a:r>
              <a:rPr lang="ko-KR" altLang="en-US" dirty="0"/>
              <a:t>차원으로 표현할 수 있다고 가정 해봅시다</a:t>
            </a:r>
            <a:r>
              <a:rPr lang="en-US" altLang="ko-KR" dirty="0"/>
              <a:t>.</a:t>
            </a:r>
            <a:r>
              <a:rPr lang="ko-KR" altLang="en-US" dirty="0"/>
              <a:t> 그러면 그림에 보이는 이 포인트들의 상관관계를 어떻게 측정할 수 있을까요</a:t>
            </a:r>
            <a:r>
              <a:rPr lang="en-US" altLang="ko-KR" dirty="0"/>
              <a:t>?</a:t>
            </a:r>
            <a:r>
              <a:rPr lang="ko-KR" altLang="en-US" dirty="0"/>
              <a:t> 왜냐하면 저희는 지금 이 포인트들끼리의 상관도를 가지고 비슷한 것들끼리 묶어야 하니까요</a:t>
            </a:r>
            <a:r>
              <a:rPr lang="en-US" altLang="ko-KR" dirty="0"/>
              <a:t>.</a:t>
            </a:r>
            <a:r>
              <a:rPr lang="ko-KR" altLang="en-US" dirty="0"/>
              <a:t> 자</a:t>
            </a:r>
            <a:r>
              <a:rPr lang="en-US" altLang="ko-KR" dirty="0"/>
              <a:t>!</a:t>
            </a:r>
            <a:r>
              <a:rPr lang="ko-KR" altLang="en-US" dirty="0"/>
              <a:t> 다시</a:t>
            </a:r>
            <a:r>
              <a:rPr lang="en-US" altLang="ko-KR" dirty="0"/>
              <a:t>!</a:t>
            </a:r>
            <a:r>
              <a:rPr lang="ko-KR" altLang="en-US" dirty="0"/>
              <a:t> 지금 어디서부터 </a:t>
            </a:r>
            <a:r>
              <a:rPr lang="ko-KR" altLang="en-US" dirty="0" err="1"/>
              <a:t>올라왔냐면</a:t>
            </a:r>
            <a:r>
              <a:rPr lang="en-US" altLang="ko-KR" dirty="0"/>
              <a:t>,</a:t>
            </a:r>
            <a:r>
              <a:rPr lang="ko-KR" altLang="en-US" dirty="0"/>
              <a:t> 추천시스템에 쓰이는 알고리즘에서 보니까 유저들끼리의 유사도</a:t>
            </a:r>
            <a:r>
              <a:rPr lang="en-US" altLang="ko-KR" dirty="0"/>
              <a:t>,</a:t>
            </a:r>
            <a:r>
              <a:rPr lang="ko-KR" altLang="en-US" dirty="0"/>
              <a:t> 또는 아이템끼리의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그걸 가지고 추천을 하려고 해요</a:t>
            </a:r>
            <a:r>
              <a:rPr lang="en-US" altLang="ko-KR" dirty="0"/>
              <a:t>.</a:t>
            </a:r>
            <a:r>
              <a:rPr lang="ko-KR" altLang="en-US" dirty="0"/>
              <a:t> 그러면 각각 유저나 아이템들 </a:t>
            </a:r>
            <a:r>
              <a:rPr lang="ko-KR" altLang="en-US" dirty="0" err="1"/>
              <a:t>끼리의</a:t>
            </a:r>
            <a:r>
              <a:rPr lang="ko-KR" altLang="en-US" dirty="0"/>
              <a:t> 상관도를 알아야 하잖아요</a:t>
            </a:r>
            <a:r>
              <a:rPr lang="en-US" altLang="ko-KR" dirty="0"/>
              <a:t>.</a:t>
            </a:r>
            <a:r>
              <a:rPr lang="ko-KR" altLang="en-US" dirty="0"/>
              <a:t> 클러스터링도 똑같아요</a:t>
            </a:r>
            <a:r>
              <a:rPr lang="en-US" altLang="ko-KR" dirty="0"/>
              <a:t>.</a:t>
            </a:r>
            <a:r>
              <a:rPr lang="ko-KR" altLang="en-US" dirty="0"/>
              <a:t> 이렇게 흩뿌려져 있는 포인터들을 비슷한 것끼리 묶어야 하잖아요</a:t>
            </a:r>
            <a:r>
              <a:rPr lang="en-US" altLang="ko-KR" dirty="0"/>
              <a:t>.</a:t>
            </a:r>
            <a:r>
              <a:rPr lang="ko-KR" altLang="en-US" dirty="0"/>
              <a:t> 예를 </a:t>
            </a:r>
            <a:r>
              <a:rPr lang="ko-KR" altLang="en-US" dirty="0" err="1"/>
              <a:t>들어볼게요</a:t>
            </a:r>
            <a:r>
              <a:rPr lang="en-US" altLang="ko-KR" dirty="0"/>
              <a:t>.</a:t>
            </a:r>
            <a:r>
              <a:rPr lang="ko-KR" altLang="en-US" dirty="0"/>
              <a:t> 군집을 </a:t>
            </a:r>
            <a:r>
              <a:rPr lang="en-US" altLang="ko-KR" dirty="0"/>
              <a:t>3</a:t>
            </a:r>
            <a:r>
              <a:rPr lang="ko-KR" altLang="en-US" dirty="0"/>
              <a:t>개로 나눈다고 가정하면</a:t>
            </a:r>
            <a:r>
              <a:rPr lang="en-US" altLang="ko-KR" dirty="0"/>
              <a:t>,</a:t>
            </a:r>
            <a:r>
              <a:rPr lang="ko-KR" altLang="en-US" dirty="0"/>
              <a:t> 그래도 나름대로 여기가 이렇게 </a:t>
            </a:r>
            <a:r>
              <a:rPr lang="ko-KR" altLang="en-US" dirty="0" err="1"/>
              <a:t>모여있으니까</a:t>
            </a:r>
            <a:r>
              <a:rPr lang="ko-KR" altLang="en-US" dirty="0"/>
              <a:t> 여기 </a:t>
            </a:r>
            <a:r>
              <a:rPr lang="en-US" altLang="ko-KR" dirty="0"/>
              <a:t>3</a:t>
            </a:r>
            <a:r>
              <a:rPr lang="ko-KR" altLang="en-US" dirty="0"/>
              <a:t>개 포인트를 기준으로 나눠지면 좋겠죠</a:t>
            </a:r>
            <a:r>
              <a:rPr lang="en-US" altLang="ko-KR" dirty="0"/>
              <a:t>?</a:t>
            </a:r>
            <a:r>
              <a:rPr lang="ko-KR" altLang="en-US" dirty="0"/>
              <a:t> 그러면 가장 먼저 거리를 떠올릴 수 있겠죠</a:t>
            </a:r>
            <a:r>
              <a:rPr lang="en-US" altLang="ko-KR" dirty="0"/>
              <a:t>.</a:t>
            </a:r>
            <a:r>
              <a:rPr lang="ko-KR" altLang="en-US" dirty="0"/>
              <a:t> 그래서 찍은 점을 기준으로 가까운 것들을 그룹으로 묶는 거에요</a:t>
            </a:r>
            <a:r>
              <a:rPr lang="en-US" altLang="ko-KR" dirty="0"/>
              <a:t>.</a:t>
            </a:r>
            <a:r>
              <a:rPr lang="ko-KR" altLang="en-US" dirty="0"/>
              <a:t> 자 이렇게 비슷한 것들끼리 묶는 </a:t>
            </a:r>
            <a:r>
              <a:rPr lang="ko-KR" altLang="en-US" dirty="0" err="1"/>
              <a:t>기준이되는</a:t>
            </a:r>
            <a:r>
              <a:rPr lang="ko-KR" altLang="en-US" dirty="0"/>
              <a:t> 측정 방법은 크게 맨해튼 거리나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거리와 같은 </a:t>
            </a:r>
            <a:r>
              <a:rPr lang="ko-KR" altLang="en-US" dirty="0" err="1"/>
              <a:t>비유사성</a:t>
            </a:r>
            <a:r>
              <a:rPr lang="ko-KR" altLang="en-US" dirty="0"/>
              <a:t> </a:t>
            </a:r>
            <a:r>
              <a:rPr lang="ko-KR" altLang="en-US" dirty="0" err="1"/>
              <a:t>측정방법과</a:t>
            </a:r>
            <a:r>
              <a:rPr lang="ko-KR" altLang="en-US" dirty="0"/>
              <a:t> </a:t>
            </a:r>
            <a:r>
              <a:rPr lang="ko-KR" altLang="en-US" dirty="0" err="1"/>
              <a:t>피어슨</a:t>
            </a:r>
            <a:r>
              <a:rPr lang="ko-KR" altLang="en-US" dirty="0"/>
              <a:t> </a:t>
            </a:r>
            <a:r>
              <a:rPr lang="ko-KR" altLang="en-US" dirty="0" err="1"/>
              <a:t>상관계수나</a:t>
            </a:r>
            <a:r>
              <a:rPr lang="ko-KR" altLang="en-US" dirty="0"/>
              <a:t> 코사인 </a:t>
            </a:r>
            <a:r>
              <a:rPr lang="ko-KR" altLang="en-US" dirty="0" err="1"/>
              <a:t>유사도와</a:t>
            </a:r>
            <a:r>
              <a:rPr lang="ko-KR" altLang="en-US" dirty="0"/>
              <a:t> 같은 유사성 측정방법이 있는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44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알고 잇는 거리 개념은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점과 점 사이의 가장 짧은 거리를 계산하는 거리 측정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맨해튼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축에 대해 수직으로만 이동해서 계산하는 거리 측정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외우거나 할 필요는 전혀 없습니다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계속 갈게요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익숙한 것은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유클리디안이지만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내비게이션에는 맨해튼 거리를 사용하겠죠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따라 사용하는 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13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pearson</a:t>
            </a:r>
            <a:r>
              <a:rPr lang="ko-KR" altLang="en-US" dirty="0"/>
              <a:t> </a:t>
            </a:r>
            <a:r>
              <a:rPr lang="en-US" altLang="ko-KR" dirty="0"/>
              <a:t>correlation</a:t>
            </a:r>
            <a:r>
              <a:rPr lang="ko-KR" altLang="en-US" dirty="0"/>
              <a:t>과 </a:t>
            </a:r>
            <a:r>
              <a:rPr lang="en-US" altLang="ko-KR" dirty="0" err="1"/>
              <a:t>consine</a:t>
            </a:r>
            <a:r>
              <a:rPr lang="en-US" altLang="ko-KR" dirty="0"/>
              <a:t> similarity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피어슨은</a:t>
            </a:r>
            <a:r>
              <a:rPr lang="ko-KR" altLang="en-US" dirty="0"/>
              <a:t> 너무나 유명하죠</a:t>
            </a:r>
            <a:r>
              <a:rPr lang="en-US" altLang="ko-KR" dirty="0"/>
              <a:t>.</a:t>
            </a:r>
            <a:r>
              <a:rPr lang="ko-KR" altLang="en-US" dirty="0"/>
              <a:t> 둘 사이의 관계를 </a:t>
            </a:r>
            <a:r>
              <a:rPr lang="en-US" altLang="ko-KR" dirty="0"/>
              <a:t>-1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사이로 나타내며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+1</a:t>
            </a:r>
            <a:r>
              <a:rPr lang="ko-KR" altLang="en-US" dirty="0"/>
              <a:t>은 양의 상관관계를 </a:t>
            </a:r>
            <a:r>
              <a:rPr lang="en-US" altLang="ko-KR" dirty="0"/>
              <a:t>-1</a:t>
            </a:r>
            <a:r>
              <a:rPr lang="ko-KR" altLang="en-US" dirty="0"/>
              <a:t>은 음의 상관관계를 나타내는 </a:t>
            </a:r>
            <a:r>
              <a:rPr lang="ko-KR" altLang="en-US" dirty="0" err="1"/>
              <a:t>것이구요</a:t>
            </a:r>
            <a:r>
              <a:rPr lang="en-US" altLang="ko-KR" dirty="0"/>
              <a:t>.</a:t>
            </a:r>
            <a:r>
              <a:rPr lang="ko-KR" altLang="en-US" dirty="0"/>
              <a:t> 코사인은 두 벡터를 </a:t>
            </a:r>
            <a:r>
              <a:rPr lang="ko-KR" altLang="en-US" dirty="0" err="1"/>
              <a:t>좌표상에</a:t>
            </a:r>
            <a:r>
              <a:rPr lang="ko-KR" altLang="en-US" dirty="0"/>
              <a:t> </a:t>
            </a:r>
            <a:r>
              <a:rPr lang="ko-KR" altLang="en-US" dirty="0" err="1"/>
              <a:t>올려뒀을</a:t>
            </a:r>
            <a:r>
              <a:rPr lang="ko-KR" altLang="en-US" dirty="0"/>
              <a:t> 때의 방향을 가지고 측정하는 거죠</a:t>
            </a:r>
            <a:r>
              <a:rPr lang="en-US" altLang="ko-KR" dirty="0"/>
              <a:t>.</a:t>
            </a:r>
            <a:r>
              <a:rPr lang="ko-KR" altLang="en-US" dirty="0"/>
              <a:t> 보통 어제 배웠던 텍스트 </a:t>
            </a:r>
            <a:r>
              <a:rPr lang="ko-KR" altLang="en-US" dirty="0" err="1"/>
              <a:t>마이닝에서</a:t>
            </a:r>
            <a:r>
              <a:rPr lang="ko-KR" altLang="en-US" dirty="0"/>
              <a:t> 많이 사용됩니다</a:t>
            </a:r>
            <a:r>
              <a:rPr lang="en-US" altLang="ko-KR" dirty="0"/>
              <a:t>.</a:t>
            </a:r>
            <a:r>
              <a:rPr lang="ko-KR" altLang="en-US" dirty="0"/>
              <a:t> 왜냐하면</a:t>
            </a:r>
            <a:r>
              <a:rPr lang="en-US" altLang="ko-KR" dirty="0"/>
              <a:t>,</a:t>
            </a:r>
            <a:r>
              <a:rPr lang="ko-KR" altLang="en-US" dirty="0"/>
              <a:t> 가령</a:t>
            </a:r>
            <a:r>
              <a:rPr lang="en-US" altLang="ko-KR" dirty="0"/>
              <a:t>,</a:t>
            </a:r>
            <a:r>
              <a:rPr lang="ko-KR" altLang="en-US" dirty="0"/>
              <a:t> 문서 검색을 한다고 하면</a:t>
            </a:r>
            <a:r>
              <a:rPr lang="en-US" altLang="ko-KR" dirty="0"/>
              <a:t>,</a:t>
            </a:r>
            <a:r>
              <a:rPr lang="ko-KR" altLang="en-US" dirty="0"/>
              <a:t> 문서를 나타내는 단어는 엄청 </a:t>
            </a:r>
            <a:r>
              <a:rPr lang="ko-KR" altLang="en-US" dirty="0" err="1"/>
              <a:t>많을텐데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cosine similarity</a:t>
            </a:r>
            <a:r>
              <a:rPr lang="ko-KR" altLang="en-US" dirty="0"/>
              <a:t>는 그런 다차원 공간에서 유리하기 때문에</a:t>
            </a:r>
            <a:r>
              <a:rPr lang="en-US" altLang="ko-KR" dirty="0"/>
              <a:t>,</a:t>
            </a:r>
            <a:r>
              <a:rPr lang="ko-KR" altLang="en-US" dirty="0"/>
              <a:t> 문서들끼리의 </a:t>
            </a:r>
            <a:r>
              <a:rPr lang="ko-KR" altLang="en-US" dirty="0" err="1"/>
              <a:t>유사도를</a:t>
            </a:r>
            <a:r>
              <a:rPr lang="ko-KR" altLang="en-US" dirty="0"/>
              <a:t> 측정할 필요가 있을 때 유리하겠죠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!</a:t>
            </a:r>
            <a:r>
              <a:rPr lang="ko-KR" altLang="en-US" dirty="0"/>
              <a:t> 이제 실습은 </a:t>
            </a:r>
            <a:r>
              <a:rPr lang="ko-KR" altLang="en-US" dirty="0" err="1"/>
              <a:t>유클리디안</a:t>
            </a:r>
            <a:r>
              <a:rPr lang="ko-KR" altLang="en-US" dirty="0"/>
              <a:t> </a:t>
            </a:r>
            <a:r>
              <a:rPr lang="ko-KR" altLang="en-US" dirty="0" err="1"/>
              <a:t>디스턴스와</a:t>
            </a:r>
            <a:r>
              <a:rPr lang="ko-KR" altLang="en-US" dirty="0"/>
              <a:t> </a:t>
            </a:r>
            <a:r>
              <a:rPr lang="ko-KR" altLang="en-US" dirty="0" err="1"/>
              <a:t>피어슨</a:t>
            </a:r>
            <a:r>
              <a:rPr lang="ko-KR" altLang="en-US" dirty="0"/>
              <a:t> </a:t>
            </a:r>
            <a:r>
              <a:rPr lang="en-US" altLang="ko-KR" dirty="0"/>
              <a:t>correlation</a:t>
            </a:r>
            <a:r>
              <a:rPr lang="ko-KR" altLang="en-US" dirty="0"/>
              <a:t>만 </a:t>
            </a:r>
            <a:r>
              <a:rPr lang="ko-KR" altLang="en-US" dirty="0" err="1"/>
              <a:t>해보구요</a:t>
            </a:r>
            <a:r>
              <a:rPr lang="en-US" altLang="ko-KR" dirty="0"/>
              <a:t>.</a:t>
            </a:r>
            <a:r>
              <a:rPr lang="ko-KR" altLang="en-US" dirty="0"/>
              <a:t> 빠르게 </a:t>
            </a:r>
            <a:r>
              <a:rPr lang="en-US" altLang="ko-KR" dirty="0"/>
              <a:t>clustering </a:t>
            </a:r>
            <a:r>
              <a:rPr lang="ko-KR" altLang="en-US" dirty="0"/>
              <a:t>알고리즘으로 넘어갑시다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62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52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지금까지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클러스터링이 무엇이고 거리 및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정의가 어떻게 되는지 확인했는데요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클러스터링에는 그럼 어떤 종류가 있는지 교수님께서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설명해주셨던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기반으로 잠깐 복습을 하고 실습해보겠습니다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클러스터링은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clustering 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계층적 분석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partitional clustering(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유명하구요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강조되어지고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나무 구조의 계층 구조를 만들어가는 방법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사용자가 지정한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그룹으로 나눔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 : k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지정하지 않고도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epsilon neighbor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minpoint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밀도를 기반으로 그룹화하는 방법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실습은 모두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진행할 것이기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개념만 다시 한번 더 잡고 바로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사용해보러 가겠습니다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77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en-US" altLang="ko-KR" dirty="0" err="1"/>
              <a:t>kmeans</a:t>
            </a:r>
            <a:r>
              <a:rPr lang="ko-KR" altLang="en-US" dirty="0"/>
              <a:t>는 처음에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en-US" altLang="ko-KR" dirty="0"/>
              <a:t>seed point</a:t>
            </a:r>
            <a:r>
              <a:rPr lang="ko-KR" altLang="en-US" dirty="0" err="1"/>
              <a:t>를</a:t>
            </a:r>
            <a:r>
              <a:rPr lang="ko-KR" altLang="en-US" dirty="0"/>
              <a:t> 잡고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seed point</a:t>
            </a:r>
            <a:r>
              <a:rPr lang="ko-KR" altLang="en-US" dirty="0" err="1"/>
              <a:t>를</a:t>
            </a:r>
            <a:r>
              <a:rPr lang="ko-KR" altLang="en-US" dirty="0"/>
              <a:t> 기준으로 다른 데이터 포인터 간의 거리를 계산합니다</a:t>
            </a:r>
            <a:r>
              <a:rPr lang="en-US" altLang="ko-KR" dirty="0"/>
              <a:t>.</a:t>
            </a:r>
            <a:r>
              <a:rPr lang="ko-KR" altLang="en-US" dirty="0"/>
              <a:t> 그리고 거리를 최소화하는</a:t>
            </a:r>
            <a:r>
              <a:rPr lang="en-US" altLang="ko-KR" dirty="0"/>
              <a:t>,</a:t>
            </a:r>
            <a:r>
              <a:rPr lang="ko-KR" altLang="en-US" dirty="0"/>
              <a:t> 새로운 </a:t>
            </a:r>
            <a:r>
              <a:rPr lang="en-US" altLang="ko-KR" dirty="0"/>
              <a:t>point</a:t>
            </a:r>
            <a:r>
              <a:rPr lang="ko-KR" altLang="en-US" dirty="0"/>
              <a:t>로 이동하는데</a:t>
            </a:r>
            <a:r>
              <a:rPr lang="en-US" altLang="ko-KR" dirty="0"/>
              <a:t>,</a:t>
            </a:r>
            <a:r>
              <a:rPr lang="ko-KR" altLang="en-US" dirty="0"/>
              <a:t> 이 때의 거리를 최소화 한다는 말은 보통 해당 군집의 평균이나</a:t>
            </a:r>
            <a:r>
              <a:rPr lang="en-US" altLang="ko-KR" dirty="0"/>
              <a:t>,</a:t>
            </a:r>
            <a:r>
              <a:rPr lang="ko-KR" altLang="en-US" dirty="0"/>
              <a:t> 중앙값으로 이동한다는 겁니다</a:t>
            </a:r>
            <a:r>
              <a:rPr lang="en-US" altLang="ko-KR" dirty="0"/>
              <a:t>.</a:t>
            </a:r>
            <a:r>
              <a:rPr lang="ko-KR" altLang="en-US" dirty="0"/>
              <a:t> 그리고 다시 </a:t>
            </a:r>
            <a:r>
              <a:rPr lang="ko-KR" altLang="en-US" dirty="0" err="1"/>
              <a:t>펼쳐져있는</a:t>
            </a:r>
            <a:r>
              <a:rPr lang="ko-KR" altLang="en-US" dirty="0"/>
              <a:t> 데이터 포인터 간의 거리를 </a:t>
            </a:r>
            <a:r>
              <a:rPr lang="ko-KR" altLang="en-US" dirty="0" err="1"/>
              <a:t>계산하구요</a:t>
            </a:r>
            <a:r>
              <a:rPr lang="en-US" altLang="ko-KR" dirty="0"/>
              <a:t>.</a:t>
            </a:r>
            <a:r>
              <a:rPr lang="ko-KR" altLang="en-US" dirty="0"/>
              <a:t> 또 </a:t>
            </a:r>
            <a:r>
              <a:rPr lang="en-US" altLang="ko-KR" dirty="0"/>
              <a:t>center point</a:t>
            </a:r>
            <a:r>
              <a:rPr lang="ko-KR" altLang="en-US" dirty="0" err="1"/>
              <a:t>를</a:t>
            </a:r>
            <a:r>
              <a:rPr lang="ko-KR" altLang="en-US" dirty="0"/>
              <a:t> 이동하고 </a:t>
            </a:r>
            <a:r>
              <a:rPr lang="en-US" altLang="ko-KR" dirty="0"/>
              <a:t>center point</a:t>
            </a:r>
            <a:r>
              <a:rPr lang="ko-KR" altLang="en-US" dirty="0"/>
              <a:t>의 변환이 없을 때까지 이를 반복합니다</a:t>
            </a:r>
            <a:r>
              <a:rPr lang="en-US" altLang="ko-KR" dirty="0"/>
              <a:t>.</a:t>
            </a:r>
            <a:r>
              <a:rPr lang="ko-KR" altLang="en-US" dirty="0"/>
              <a:t> 그림으로 한번 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73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9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그래서 저희는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4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R</a:t>
            </a:r>
            <a:r>
              <a:rPr lang="ko-KR" altLang="en-US" dirty="0"/>
              <a:t>에서 제공해주는 라이브러리들을 사용해서 실습을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4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추천 시스템 파트 실습을 준비하면서 어떤 주제를 선택할지 많이 고민했습니다</a:t>
            </a:r>
            <a:r>
              <a:rPr lang="en-US" altLang="ko-KR" dirty="0"/>
              <a:t>.</a:t>
            </a:r>
            <a:r>
              <a:rPr lang="ko-KR" altLang="en-US" dirty="0"/>
              <a:t> 우선 데이터가 있는 케이스들부터 확인했습니다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캐글의</a:t>
            </a:r>
            <a:r>
              <a:rPr lang="ko-KR" altLang="en-US" dirty="0"/>
              <a:t> 영화 추천과 </a:t>
            </a:r>
            <a:r>
              <a:rPr lang="en-US" altLang="ko-KR" dirty="0"/>
              <a:t>R</a:t>
            </a:r>
            <a:r>
              <a:rPr lang="ko-KR" altLang="en-US" dirty="0"/>
              <a:t>패키지의 농담 추천은 데이터는 제공되어 있지만</a:t>
            </a:r>
            <a:r>
              <a:rPr lang="en-US" altLang="ko-KR" dirty="0"/>
              <a:t>,</a:t>
            </a:r>
            <a:r>
              <a:rPr lang="ko-KR" altLang="en-US" dirty="0"/>
              <a:t> 그 데이터는 영어권 </a:t>
            </a:r>
            <a:r>
              <a:rPr lang="en-US" altLang="ko-KR" dirty="0"/>
              <a:t>movie</a:t>
            </a:r>
            <a:r>
              <a:rPr lang="ko-KR" altLang="en-US" dirty="0"/>
              <a:t>들와 농담들이었기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와닿지</a:t>
            </a:r>
            <a:r>
              <a:rPr lang="ko-KR" altLang="en-US" dirty="0"/>
              <a:t> 않을 것 같았습니다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2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나머지 클러스터링도 개념을 한꺼번에 보고 같이 </a:t>
            </a:r>
            <a:r>
              <a:rPr lang="ko-KR" altLang="en-US" dirty="0" err="1"/>
              <a:t>실습할게요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95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다음은 </a:t>
            </a:r>
            <a:r>
              <a:rPr lang="en-US" altLang="ko-KR" dirty="0"/>
              <a:t>hie </a:t>
            </a:r>
            <a:r>
              <a:rPr lang="en-US" altLang="ko-KR" dirty="0" err="1"/>
              <a:t>rarchical</a:t>
            </a:r>
            <a:r>
              <a:rPr lang="en-US" altLang="ko-KR" dirty="0"/>
              <a:t> clustering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계층적 분석이라고 하는데</a:t>
            </a:r>
            <a:r>
              <a:rPr lang="en-US" altLang="ko-KR" dirty="0"/>
              <a:t>,</a:t>
            </a:r>
            <a:r>
              <a:rPr lang="ko-KR" altLang="en-US" dirty="0"/>
              <a:t> 개체들을 가까운 집단부터 순차적으로 묶어 나가는 방식입니다</a:t>
            </a:r>
            <a:r>
              <a:rPr lang="en-US" altLang="ko-KR" dirty="0"/>
              <a:t>.</a:t>
            </a:r>
            <a:r>
              <a:rPr lang="ko-KR" altLang="en-US" dirty="0"/>
              <a:t> 얘는 </a:t>
            </a:r>
            <a:r>
              <a:rPr lang="ko-KR" altLang="en-US" dirty="0" err="1"/>
              <a:t>디시즌</a:t>
            </a:r>
            <a:r>
              <a:rPr lang="ko-KR" altLang="en-US" dirty="0"/>
              <a:t> 트리처럼 이렇게 시각화를 할 수 있는데요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dendogram</a:t>
            </a:r>
            <a:r>
              <a:rPr lang="ko-KR" altLang="en-US" dirty="0"/>
              <a:t>이라고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dendogram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클러스터링</a:t>
            </a:r>
            <a:r>
              <a:rPr lang="ko-KR" altLang="en-US" dirty="0"/>
              <a:t> 결과를 시각화할 수 있습니다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en-US" altLang="ko-KR" dirty="0" err="1"/>
              <a:t>kmeans</a:t>
            </a:r>
            <a:r>
              <a:rPr lang="ko-KR" altLang="en-US" dirty="0" err="1"/>
              <a:t>처럼</a:t>
            </a:r>
            <a:r>
              <a:rPr lang="ko-KR" altLang="en-US" dirty="0"/>
              <a:t> 사전에 군집의 개수를 정하지 않아도 수행이 가능합니다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이걸보면</a:t>
            </a:r>
            <a:r>
              <a:rPr lang="en-US" altLang="ko-KR" dirty="0"/>
              <a:t>,</a:t>
            </a:r>
            <a:r>
              <a:rPr lang="ko-KR" altLang="en-US" dirty="0"/>
              <a:t> 요기 작게는 이렇게 나눌 수 있고</a:t>
            </a:r>
            <a:r>
              <a:rPr lang="en-US" altLang="ko-KR" dirty="0"/>
              <a:t>,</a:t>
            </a:r>
            <a:r>
              <a:rPr lang="ko-KR" altLang="en-US" dirty="0"/>
              <a:t> 크게 보면 이렇게 두개 아니면</a:t>
            </a:r>
            <a:r>
              <a:rPr lang="en-US" altLang="ko-KR" dirty="0"/>
              <a:t>,</a:t>
            </a:r>
            <a:r>
              <a:rPr lang="ko-KR" altLang="en-US" dirty="0"/>
              <a:t> 더 분류를 해서 이렇게 </a:t>
            </a:r>
            <a:r>
              <a:rPr lang="en-US" altLang="ko-KR" dirty="0"/>
              <a:t>4</a:t>
            </a:r>
            <a:r>
              <a:rPr lang="ko-KR" altLang="en-US" dirty="0"/>
              <a:t>개로도 볼 수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  <a:r>
              <a:rPr lang="ko-KR" altLang="en-US" dirty="0"/>
              <a:t> 이렇게 다양한 계층으로 </a:t>
            </a:r>
            <a:r>
              <a:rPr lang="ko-KR" altLang="en-US" dirty="0" err="1"/>
              <a:t>군집화된</a:t>
            </a:r>
            <a:r>
              <a:rPr lang="ko-KR" altLang="en-US" dirty="0"/>
              <a:t> 결과를 볼 수 있다는 것이 장점입니다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14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hierarchical clustering</a:t>
            </a:r>
            <a:r>
              <a:rPr lang="ko-KR" altLang="en-US" dirty="0"/>
              <a:t>도 되게 직관적으로 이해하기 쉬운 알고리즘인데요</a:t>
            </a:r>
            <a:r>
              <a:rPr lang="en-US" altLang="ko-KR" dirty="0"/>
              <a:t>.</a:t>
            </a:r>
            <a:r>
              <a:rPr lang="ko-KR" altLang="en-US" dirty="0"/>
              <a:t> 데이터에 대해서 유사도 행렬을 만듭니다</a:t>
            </a:r>
            <a:r>
              <a:rPr lang="en-US" altLang="ko-KR" dirty="0"/>
              <a:t>.</a:t>
            </a:r>
            <a:r>
              <a:rPr lang="ko-KR" altLang="en-US" dirty="0"/>
              <a:t> 자 지금 같은 경우에는 데이터가 </a:t>
            </a:r>
            <a:r>
              <a:rPr lang="en-US" altLang="ko-KR" dirty="0"/>
              <a:t>4</a:t>
            </a:r>
            <a:r>
              <a:rPr lang="ko-KR" altLang="en-US" dirty="0"/>
              <a:t>개 있는 거죠</a:t>
            </a:r>
            <a:r>
              <a:rPr lang="en-US" altLang="ko-KR" dirty="0"/>
              <a:t>.</a:t>
            </a:r>
            <a:r>
              <a:rPr lang="ko-KR" altLang="en-US" dirty="0"/>
              <a:t> 데이터와 데이터의 거리를 구합니다</a:t>
            </a:r>
            <a:r>
              <a:rPr lang="en-US" altLang="ko-KR" dirty="0"/>
              <a:t>.</a:t>
            </a:r>
            <a:r>
              <a:rPr lang="ko-KR" altLang="en-US" dirty="0"/>
              <a:t> 여기 대각선은 당연히 </a:t>
            </a:r>
            <a:r>
              <a:rPr lang="en-US" altLang="ko-KR" dirty="0"/>
              <a:t>0</a:t>
            </a:r>
            <a:r>
              <a:rPr lang="ko-KR" altLang="en-US" dirty="0"/>
              <a:t>이겠죠</a:t>
            </a:r>
            <a:r>
              <a:rPr lang="en-US" altLang="ko-KR" dirty="0"/>
              <a:t>.</a:t>
            </a:r>
            <a:r>
              <a:rPr lang="ko-KR" altLang="en-US" dirty="0"/>
              <a:t> 그리고 여기는 이렇게 대칭으로 똑같을 테니까 여기만 남겨둔 거에요</a:t>
            </a:r>
            <a:r>
              <a:rPr lang="en-US" altLang="ko-KR" dirty="0"/>
              <a:t>.</a:t>
            </a:r>
            <a:r>
              <a:rPr lang="ko-KR" altLang="en-US" dirty="0"/>
              <a:t> 처음에 가장 </a:t>
            </a:r>
            <a:r>
              <a:rPr lang="ko-KR" altLang="en-US" dirty="0" err="1"/>
              <a:t>가까운게</a:t>
            </a:r>
            <a:r>
              <a:rPr lang="ko-KR" altLang="en-US" dirty="0"/>
              <a:t> 어느 건가요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죠</a:t>
            </a:r>
            <a:r>
              <a:rPr lang="en-US" altLang="ko-KR" dirty="0"/>
              <a:t>?</a:t>
            </a:r>
            <a:r>
              <a:rPr lang="ko-KR" altLang="en-US" dirty="0"/>
              <a:t> 그러면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는 맨 처음 묶여 </a:t>
            </a:r>
            <a:r>
              <a:rPr lang="ko-KR" altLang="en-US" dirty="0" err="1"/>
              <a:t>잇어야</a:t>
            </a:r>
            <a:r>
              <a:rPr lang="ko-KR" altLang="en-US" dirty="0"/>
              <a:t> 돼</a:t>
            </a:r>
            <a:r>
              <a:rPr lang="en-US" altLang="ko-KR" dirty="0"/>
              <a:t>.</a:t>
            </a:r>
            <a:r>
              <a:rPr lang="ko-KR" altLang="en-US" dirty="0"/>
              <a:t> 그리고 유사도 행렬을 업데이트 합니다</a:t>
            </a:r>
            <a:r>
              <a:rPr lang="en-US" altLang="ko-KR" dirty="0"/>
              <a:t>.</a:t>
            </a:r>
            <a:r>
              <a:rPr lang="ko-KR" altLang="en-US" dirty="0"/>
              <a:t> 그러면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AD</a:t>
            </a:r>
            <a:r>
              <a:rPr lang="ko-KR" altLang="en-US" dirty="0"/>
              <a:t>와 </a:t>
            </a:r>
            <a:r>
              <a:rPr lang="en-US" altLang="ko-KR" dirty="0"/>
              <a:t>B, C</a:t>
            </a:r>
            <a:r>
              <a:rPr lang="ko-KR" altLang="en-US" dirty="0" err="1"/>
              <a:t>와의</a:t>
            </a:r>
            <a:r>
              <a:rPr lang="ko-KR" altLang="en-US" dirty="0"/>
              <a:t> 거리를 구합니다</a:t>
            </a:r>
            <a:r>
              <a:rPr lang="en-US" altLang="ko-KR" dirty="0"/>
              <a:t>.</a:t>
            </a:r>
            <a:r>
              <a:rPr lang="ko-KR" altLang="en-US" dirty="0"/>
              <a:t> 그랬을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AD</a:t>
            </a:r>
            <a:r>
              <a:rPr lang="ko-KR" altLang="en-US" dirty="0"/>
              <a:t>와 가장 가까운 것은 </a:t>
            </a:r>
            <a:r>
              <a:rPr lang="en-US" altLang="ko-KR" dirty="0"/>
              <a:t>C</a:t>
            </a:r>
            <a:r>
              <a:rPr lang="ko-KR" altLang="en-US" dirty="0"/>
              <a:t>구요</a:t>
            </a:r>
            <a:r>
              <a:rPr lang="en-US" altLang="ko-KR" dirty="0"/>
              <a:t>.</a:t>
            </a:r>
            <a:r>
              <a:rPr lang="ko-KR" altLang="en-US" dirty="0"/>
              <a:t> 다음 클러스터로 묶습니다</a:t>
            </a:r>
            <a:r>
              <a:rPr lang="en-US" altLang="ko-KR" dirty="0"/>
              <a:t>.</a:t>
            </a:r>
            <a:r>
              <a:rPr lang="ko-KR" altLang="en-US" dirty="0"/>
              <a:t> 마지막으로 </a:t>
            </a:r>
            <a:r>
              <a:rPr lang="en-US" altLang="ko-KR" dirty="0"/>
              <a:t>ADC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 err="1"/>
              <a:t>와의</a:t>
            </a:r>
            <a:r>
              <a:rPr lang="ko-KR" altLang="en-US" dirty="0"/>
              <a:t> 거리를 구하고 마지막 클러스터로 만듭니다</a:t>
            </a:r>
            <a:r>
              <a:rPr lang="en-US" altLang="ko-KR" dirty="0"/>
              <a:t>.</a:t>
            </a:r>
            <a:r>
              <a:rPr lang="ko-KR" altLang="en-US" dirty="0"/>
              <a:t> 아래로 가고</a:t>
            </a:r>
            <a:r>
              <a:rPr lang="en-US" altLang="ko-KR" dirty="0"/>
              <a:t>,</a:t>
            </a:r>
            <a:r>
              <a:rPr lang="ko-KR" altLang="en-US" dirty="0"/>
              <a:t> 해석할 때는 위에서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757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클러스터링</a:t>
            </a:r>
            <a:r>
              <a:rPr lang="ko-KR" altLang="en-US" dirty="0"/>
              <a:t> 간에 거리를 그러면 어떻게 구하는가</a:t>
            </a:r>
            <a:r>
              <a:rPr lang="en-US" altLang="ko-KR" dirty="0"/>
              <a:t>?</a:t>
            </a:r>
            <a:r>
              <a:rPr lang="ko-KR" altLang="en-US" dirty="0"/>
              <a:t> 하는 방법도 여러가지가 있습니다</a:t>
            </a:r>
            <a:r>
              <a:rPr lang="en-US" altLang="ko-KR" dirty="0"/>
              <a:t>.</a:t>
            </a:r>
            <a:r>
              <a:rPr lang="ko-KR" altLang="en-US" dirty="0"/>
              <a:t> 군집에 할당된 데이터의 거리 중에 상대방과 이루는 데이터의 </a:t>
            </a:r>
            <a:r>
              <a:rPr lang="ko-KR" altLang="en-US" dirty="0" err="1"/>
              <a:t>최소점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최대점</a:t>
            </a:r>
            <a:r>
              <a:rPr lang="en-US" altLang="ko-KR" dirty="0"/>
              <a:t>,</a:t>
            </a:r>
            <a:r>
              <a:rPr lang="ko-KR" altLang="en-US" dirty="0"/>
              <a:t> 아니면 평균을 가지고 거리를 구하는 방법들이 있습니다</a:t>
            </a:r>
            <a:r>
              <a:rPr lang="en-US" altLang="ko-KR" dirty="0"/>
              <a:t>.</a:t>
            </a:r>
            <a:r>
              <a:rPr lang="ko-KR" altLang="en-US" dirty="0"/>
              <a:t> 저희는 실습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Ward’s distance</a:t>
            </a:r>
            <a:r>
              <a:rPr lang="ko-KR" altLang="en-US" dirty="0" err="1"/>
              <a:t>를</a:t>
            </a:r>
            <a:r>
              <a:rPr lang="ko-KR" altLang="en-US" dirty="0"/>
              <a:t> 가지고 </a:t>
            </a:r>
            <a:r>
              <a:rPr lang="ko-KR" altLang="en-US" dirty="0" err="1"/>
              <a:t>할텐데</a:t>
            </a:r>
            <a:r>
              <a:rPr lang="en-US" altLang="ko-KR" dirty="0"/>
              <a:t>,</a:t>
            </a:r>
            <a:r>
              <a:rPr lang="ko-KR" altLang="en-US" dirty="0"/>
              <a:t> 두개의 클러스터가 병합 되었을 때 증가되는 변동성의 양을 가지고 거리를 구하는 건데요</a:t>
            </a:r>
            <a:r>
              <a:rPr lang="en-US" altLang="ko-KR" dirty="0"/>
              <a:t>.</a:t>
            </a:r>
            <a:r>
              <a:rPr lang="ko-KR" altLang="en-US" dirty="0"/>
              <a:t> 일단 그런 것도 </a:t>
            </a:r>
            <a:r>
              <a:rPr lang="ko-KR" altLang="en-US" dirty="0" err="1"/>
              <a:t>있다를</a:t>
            </a:r>
            <a:r>
              <a:rPr lang="ko-KR" altLang="en-US" dirty="0"/>
              <a:t> 알고 가시면 </a:t>
            </a:r>
            <a:r>
              <a:rPr lang="ko-KR" altLang="en-US" dirty="0" err="1"/>
              <a:t>좋을거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37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71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DBSCAN </a:t>
            </a:r>
            <a:r>
              <a:rPr lang="ko-KR" altLang="en-US" dirty="0"/>
              <a:t>클러스터링까지 보고 실습 가겠습니다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kmeans</a:t>
            </a:r>
            <a:r>
              <a:rPr lang="ko-KR" altLang="en-US" dirty="0"/>
              <a:t>의 단점이 노이즈</a:t>
            </a:r>
            <a:r>
              <a:rPr lang="en-US" altLang="ko-KR" dirty="0"/>
              <a:t>(</a:t>
            </a:r>
            <a:r>
              <a:rPr lang="ko-KR" altLang="en-US" dirty="0" err="1"/>
              <a:t>아웃라이어</a:t>
            </a:r>
            <a:r>
              <a:rPr lang="en-US" altLang="ko-KR" dirty="0"/>
              <a:t>)</a:t>
            </a:r>
            <a:r>
              <a:rPr lang="ko-KR" altLang="en-US" dirty="0"/>
              <a:t>에 취약하고</a:t>
            </a:r>
            <a:r>
              <a:rPr lang="en-US" altLang="ko-KR" dirty="0"/>
              <a:t>,</a:t>
            </a:r>
            <a:r>
              <a:rPr lang="ko-KR" altLang="en-US" dirty="0"/>
              <a:t> 군집의 개수</a:t>
            </a:r>
            <a:r>
              <a:rPr lang="en-US" altLang="ko-KR" dirty="0"/>
              <a:t> k</a:t>
            </a:r>
            <a:r>
              <a:rPr lang="ko-KR" altLang="en-US" dirty="0"/>
              <a:t>설정에 대한 어려움이 있다는 것이었는데요</a:t>
            </a:r>
            <a:r>
              <a:rPr lang="en-US" altLang="ko-KR" dirty="0"/>
              <a:t>.</a:t>
            </a:r>
            <a:r>
              <a:rPr lang="ko-KR" altLang="en-US" dirty="0"/>
              <a:t> 물론 </a:t>
            </a:r>
            <a:r>
              <a:rPr lang="en-US" altLang="ko-KR" dirty="0" err="1"/>
              <a:t>kmeans</a:t>
            </a:r>
            <a:r>
              <a:rPr lang="ko-KR" altLang="en-US" dirty="0"/>
              <a:t>도 </a:t>
            </a:r>
            <a:r>
              <a:rPr lang="en-US" altLang="ko-KR" dirty="0" err="1"/>
              <a:t>kmedoid</a:t>
            </a:r>
            <a:r>
              <a:rPr lang="ko-KR" altLang="en-US" dirty="0"/>
              <a:t>로 노이즈를 어느정도 잡을 수는 있지만 </a:t>
            </a:r>
            <a:r>
              <a:rPr lang="ko-KR" altLang="en-US" dirty="0" err="1"/>
              <a:t>어쨋든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DBSCAN</a:t>
            </a:r>
            <a:r>
              <a:rPr lang="ko-KR" altLang="en-US" dirty="0"/>
              <a:t>은 </a:t>
            </a:r>
            <a:r>
              <a:rPr lang="ko-KR" altLang="en-US" dirty="0" err="1"/>
              <a:t>밀도기반</a:t>
            </a:r>
            <a:r>
              <a:rPr lang="ko-KR" altLang="en-US" dirty="0"/>
              <a:t> 클러스터링으로 성능이 가장 좋다고 알려진 </a:t>
            </a:r>
            <a:r>
              <a:rPr lang="ko-KR" altLang="en-US" dirty="0" err="1"/>
              <a:t>클러스터링</a:t>
            </a:r>
            <a:r>
              <a:rPr lang="ko-KR" altLang="en-US" dirty="0"/>
              <a:t> 기법입니다</a:t>
            </a:r>
            <a:r>
              <a:rPr lang="en-US" altLang="ko-KR" dirty="0"/>
              <a:t>.</a:t>
            </a:r>
            <a:r>
              <a:rPr lang="ko-KR" altLang="en-US" dirty="0"/>
              <a:t> 그래도 </a:t>
            </a:r>
            <a:r>
              <a:rPr lang="en-US" altLang="ko-KR" dirty="0"/>
              <a:t>DBSCAN</a:t>
            </a:r>
            <a:r>
              <a:rPr lang="ko-KR" altLang="en-US" dirty="0"/>
              <a:t>도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epsilon neighbors</a:t>
            </a:r>
            <a:r>
              <a:rPr lang="ko-KR" altLang="en-US" dirty="0"/>
              <a:t>와 </a:t>
            </a:r>
            <a:r>
              <a:rPr lang="en-US" altLang="ko-KR" dirty="0"/>
              <a:t>Min point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epsilon radius</a:t>
            </a:r>
            <a:r>
              <a:rPr lang="ko-KR" altLang="en-US" dirty="0"/>
              <a:t> 안에 있는 데이터들은 하나의 군집으로 보는 것이고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minpoint</a:t>
            </a:r>
            <a:r>
              <a:rPr lang="ko-KR" altLang="en-US" dirty="0"/>
              <a:t>는 그 반경 안에 있다 하더라도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minpoint</a:t>
            </a:r>
            <a:r>
              <a:rPr lang="ko-KR" altLang="en-US" dirty="0" err="1"/>
              <a:t>갯수보다</a:t>
            </a:r>
            <a:r>
              <a:rPr lang="ko-KR" altLang="en-US" dirty="0"/>
              <a:t> 많으면 가장 먼 포인트는 다른 군집으로 취급하는 것입니다</a:t>
            </a:r>
            <a:r>
              <a:rPr lang="en-US" altLang="ko-KR" dirty="0"/>
              <a:t>.</a:t>
            </a:r>
            <a:r>
              <a:rPr lang="ko-KR" altLang="en-US" dirty="0"/>
              <a:t> 그래서 알고리즘이 굉장히 직관적입니다</a:t>
            </a:r>
            <a:r>
              <a:rPr lang="en-US" altLang="ko-KR" dirty="0"/>
              <a:t>.</a:t>
            </a:r>
            <a:r>
              <a:rPr lang="ko-KR" altLang="en-US" dirty="0"/>
              <a:t> 그리고 클러스터에 속하지 못한 친구들은 아웃라이어로 날려버리게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9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9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717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마지막 단계로 저희가 사용할 </a:t>
            </a:r>
            <a:r>
              <a:rPr lang="en-US" altLang="ko-KR" dirty="0" err="1"/>
              <a:t>recommenderlab</a:t>
            </a:r>
            <a:r>
              <a:rPr lang="ko-KR" altLang="en-US" dirty="0"/>
              <a:t>이라는 </a:t>
            </a:r>
            <a:r>
              <a:rPr lang="en-US" altLang="ko-KR" dirty="0"/>
              <a:t>R </a:t>
            </a:r>
            <a:r>
              <a:rPr lang="ko-KR" altLang="en-US" dirty="0"/>
              <a:t>패키지를 사용할 텐데요</a:t>
            </a:r>
            <a:r>
              <a:rPr lang="en-US" altLang="ko-KR" dirty="0"/>
              <a:t>.</a:t>
            </a:r>
            <a:r>
              <a:rPr lang="ko-KR" altLang="en-US" dirty="0"/>
              <a:t> 이 </a:t>
            </a:r>
            <a:r>
              <a:rPr lang="ko-KR" altLang="en-US" dirty="0" err="1"/>
              <a:t>패기지가</a:t>
            </a:r>
            <a:r>
              <a:rPr lang="ko-KR" altLang="en-US" dirty="0"/>
              <a:t> 집중하고 있는 문제는 협업 </a:t>
            </a:r>
            <a:r>
              <a:rPr lang="ko-KR" altLang="en-US" dirty="0" err="1"/>
              <a:t>필터링입니다</a:t>
            </a:r>
            <a:r>
              <a:rPr lang="en-US" altLang="ko-KR" dirty="0"/>
              <a:t>.</a:t>
            </a:r>
            <a:r>
              <a:rPr lang="ko-KR" altLang="en-US" dirty="0"/>
              <a:t> 저희는 이 기법에 대해 오늘 간단히 </a:t>
            </a:r>
            <a:r>
              <a:rPr lang="ko-KR" altLang="en-US" dirty="0" err="1"/>
              <a:t>실습할텐데요</a:t>
            </a:r>
            <a:r>
              <a:rPr lang="en-US" altLang="ko-KR" dirty="0"/>
              <a:t>.</a:t>
            </a:r>
            <a:r>
              <a:rPr lang="ko-KR" altLang="en-US" dirty="0"/>
              <a:t> 제공하는 클래스와 함수를 잠깐 살펴보고 바로 실습 </a:t>
            </a:r>
            <a:r>
              <a:rPr lang="ko-KR" altLang="en-US" dirty="0" err="1"/>
              <a:t>진행할게요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935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 err="1"/>
              <a:t>realRatingMatrix</a:t>
            </a:r>
            <a:r>
              <a:rPr lang="ko-KR" altLang="en-US" dirty="0"/>
              <a:t>는 추후에 </a:t>
            </a:r>
            <a:r>
              <a:rPr lang="en-US" altLang="ko-KR" dirty="0"/>
              <a:t>Recommend</a:t>
            </a:r>
            <a:r>
              <a:rPr lang="ko-KR" altLang="en-US" dirty="0"/>
              <a:t>라는 클래스를 생성할 텐데요</a:t>
            </a:r>
            <a:r>
              <a:rPr lang="en-US" altLang="ko-KR" dirty="0"/>
              <a:t>.</a:t>
            </a:r>
            <a:r>
              <a:rPr lang="ko-KR" altLang="en-US" dirty="0"/>
              <a:t> 그 때 필요한 인자의 타입에 해당합니다</a:t>
            </a:r>
            <a:r>
              <a:rPr lang="en-US" altLang="ko-KR" dirty="0"/>
              <a:t>.</a:t>
            </a:r>
            <a:r>
              <a:rPr lang="ko-KR" altLang="en-US" dirty="0"/>
              <a:t> 저희가 익숙한 타입들은 데이터프레임</a:t>
            </a:r>
            <a:r>
              <a:rPr lang="en-US" altLang="ko-KR" dirty="0"/>
              <a:t>,</a:t>
            </a:r>
            <a:r>
              <a:rPr lang="ko-KR" altLang="en-US" dirty="0"/>
              <a:t> 매트릭스 </a:t>
            </a:r>
            <a:r>
              <a:rPr lang="ko-KR" altLang="en-US" dirty="0" err="1"/>
              <a:t>그런게</a:t>
            </a:r>
            <a:r>
              <a:rPr lang="ko-KR" altLang="en-US" dirty="0"/>
              <a:t> 있듯이 이 패키지에서 정의한 타입입니다</a:t>
            </a:r>
            <a:r>
              <a:rPr lang="en-US" altLang="ko-KR" dirty="0"/>
              <a:t>.</a:t>
            </a:r>
            <a:r>
              <a:rPr lang="ko-KR" altLang="en-US" dirty="0"/>
              <a:t> 이 타입으로 바꾸면 안의 내용은 볼 수가 </a:t>
            </a:r>
            <a:r>
              <a:rPr lang="ko-KR" altLang="en-US" dirty="0" err="1"/>
              <a:t>없구요</a:t>
            </a:r>
            <a:r>
              <a:rPr lang="en-US" altLang="ko-KR" dirty="0"/>
              <a:t>.</a:t>
            </a:r>
            <a:r>
              <a:rPr lang="ko-KR" altLang="en-US" dirty="0"/>
              <a:t> 보려면 다시 </a:t>
            </a:r>
            <a:r>
              <a:rPr lang="en-US" altLang="ko-KR" dirty="0"/>
              <a:t>matrix</a:t>
            </a:r>
            <a:r>
              <a:rPr lang="ko-KR" altLang="en-US" dirty="0"/>
              <a:t>로 바꿔서 봐야합니다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52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선택한 주제는 </a:t>
            </a:r>
            <a:r>
              <a:rPr lang="ko-KR" altLang="en-US" dirty="0" err="1"/>
              <a:t>저희나라</a:t>
            </a:r>
            <a:r>
              <a:rPr lang="ko-KR" altLang="en-US" dirty="0"/>
              <a:t> 식당</a:t>
            </a:r>
            <a:r>
              <a:rPr lang="en-US" altLang="ko-KR" dirty="0"/>
              <a:t>(</a:t>
            </a:r>
            <a:r>
              <a:rPr lang="ko-KR" altLang="en-US" dirty="0"/>
              <a:t>음식</a:t>
            </a:r>
            <a:r>
              <a:rPr lang="en-US" altLang="ko-KR" dirty="0"/>
              <a:t>)</a:t>
            </a:r>
            <a:r>
              <a:rPr lang="ko-KR" altLang="en-US" dirty="0"/>
              <a:t>을 추천하는 주제로 잡았습니다</a:t>
            </a:r>
            <a:r>
              <a:rPr lang="en-US" altLang="ko-KR" dirty="0"/>
              <a:t>.</a:t>
            </a:r>
            <a:r>
              <a:rPr lang="ko-KR" altLang="en-US" dirty="0"/>
              <a:t> 데이터는 당연히 없기 때문에 </a:t>
            </a:r>
            <a:r>
              <a:rPr lang="ko-KR" altLang="en-US" dirty="0" err="1"/>
              <a:t>크롤링을</a:t>
            </a:r>
            <a:r>
              <a:rPr lang="ko-KR" altLang="en-US" dirty="0"/>
              <a:t> </a:t>
            </a:r>
            <a:r>
              <a:rPr lang="ko-KR" altLang="en-US" dirty="0" err="1"/>
              <a:t>했구요</a:t>
            </a:r>
            <a:r>
              <a:rPr lang="en-US" altLang="ko-KR" dirty="0"/>
              <a:t>.</a:t>
            </a:r>
            <a:r>
              <a:rPr lang="ko-KR" altLang="en-US" dirty="0"/>
              <a:t> 사이트는 </a:t>
            </a:r>
            <a:r>
              <a:rPr lang="ko-KR" altLang="en-US" dirty="0" err="1"/>
              <a:t>식신이라는</a:t>
            </a:r>
            <a:r>
              <a:rPr lang="ko-KR" altLang="en-US" dirty="0"/>
              <a:t> 사이트를 선택했습니다</a:t>
            </a:r>
            <a:r>
              <a:rPr lang="en-US" altLang="ko-KR" dirty="0"/>
              <a:t>.</a:t>
            </a:r>
            <a:r>
              <a:rPr lang="ko-KR" altLang="en-US" dirty="0"/>
              <a:t> 이 사이트에는 이렇게 </a:t>
            </a:r>
            <a:r>
              <a:rPr lang="en-US" altLang="ko-KR" dirty="0"/>
              <a:t>3.9</a:t>
            </a:r>
            <a:r>
              <a:rPr lang="ko-KR" altLang="en-US" dirty="0"/>
              <a:t> </a:t>
            </a:r>
            <a:r>
              <a:rPr lang="en-US" altLang="ko-KR" dirty="0"/>
              <a:t>4.0</a:t>
            </a:r>
            <a:r>
              <a:rPr lang="ko-KR" altLang="en-US" dirty="0"/>
              <a:t>과 같은 </a:t>
            </a:r>
            <a:r>
              <a:rPr lang="en-US" altLang="ko-KR" dirty="0"/>
              <a:t>rating(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  <a:r>
              <a:rPr lang="ko-KR" altLang="en-US" dirty="0"/>
              <a:t> 값이 있으면서</a:t>
            </a:r>
            <a:r>
              <a:rPr lang="en-US" altLang="ko-KR" dirty="0"/>
              <a:t>,</a:t>
            </a:r>
            <a:r>
              <a:rPr lang="ko-KR" altLang="en-US" dirty="0"/>
              <a:t> 식당을 선택해서 들어가보면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40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normalize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평가하는 사람들 성향이 다 다르기 때문에</a:t>
            </a:r>
            <a:r>
              <a:rPr lang="en-US" altLang="ko-KR" dirty="0"/>
              <a:t>,</a:t>
            </a:r>
            <a:r>
              <a:rPr lang="ko-KR" altLang="en-US" dirty="0"/>
              <a:t> 누구는 점수를 박하게 주는 사람이 있는가 하면</a:t>
            </a:r>
            <a:r>
              <a:rPr lang="en-US" altLang="ko-KR" dirty="0"/>
              <a:t>,</a:t>
            </a:r>
            <a:r>
              <a:rPr lang="ko-KR" altLang="en-US" dirty="0"/>
              <a:t> 누구는 전체적으로 후하게 줄 수 있겠죠</a:t>
            </a:r>
            <a:r>
              <a:rPr lang="en-US" altLang="ko-KR" dirty="0"/>
              <a:t>.</a:t>
            </a:r>
            <a:r>
              <a:rPr lang="ko-KR" altLang="en-US" dirty="0"/>
              <a:t> 따라서 만약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라는 사용자는 점수를 후하게 줍니다</a:t>
            </a:r>
            <a:r>
              <a:rPr lang="en-US" altLang="ko-KR" dirty="0"/>
              <a:t>.</a:t>
            </a:r>
            <a:r>
              <a:rPr lang="ko-KR" altLang="en-US" dirty="0"/>
              <a:t> 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라는 사용자는 점수를 박하게 준다고 할게요</a:t>
            </a:r>
            <a:r>
              <a:rPr lang="en-US" altLang="ko-KR" dirty="0"/>
              <a:t>.</a:t>
            </a:r>
            <a:r>
              <a:rPr lang="ko-KR" altLang="en-US" dirty="0"/>
              <a:t> 그러면</a:t>
            </a:r>
            <a:r>
              <a:rPr lang="en-US" altLang="ko-KR" dirty="0"/>
              <a:t>,</a:t>
            </a:r>
            <a:r>
              <a:rPr lang="ko-KR" altLang="en-US" dirty="0"/>
              <a:t> 만약 </a:t>
            </a:r>
            <a:r>
              <a:rPr lang="en-US" altLang="ko-KR" dirty="0"/>
              <a:t>B</a:t>
            </a:r>
            <a:r>
              <a:rPr lang="ko-KR" altLang="en-US" dirty="0" err="1"/>
              <a:t>를</a:t>
            </a:r>
            <a:r>
              <a:rPr lang="ko-KR" altLang="en-US" dirty="0"/>
              <a:t> 기반으로 </a:t>
            </a:r>
            <a:r>
              <a:rPr lang="en-US" altLang="ko-KR" dirty="0"/>
              <a:t>A</a:t>
            </a:r>
            <a:r>
              <a:rPr lang="ko-KR" altLang="en-US" dirty="0"/>
              <a:t>에게 추천한다고 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는 점수를 박하게 주니까 </a:t>
            </a:r>
            <a:r>
              <a:rPr lang="en-US" altLang="ko-KR" dirty="0"/>
              <a:t>B</a:t>
            </a:r>
            <a:r>
              <a:rPr lang="ko-KR" altLang="en-US" dirty="0" err="1"/>
              <a:t>한테</a:t>
            </a:r>
            <a:r>
              <a:rPr lang="ko-KR" altLang="en-US" dirty="0"/>
              <a:t> 나름 </a:t>
            </a:r>
            <a:r>
              <a:rPr lang="ko-KR" altLang="en-US" dirty="0" err="1"/>
              <a:t>재밌는</a:t>
            </a:r>
            <a:r>
              <a:rPr lang="ko-KR" altLang="en-US" dirty="0"/>
              <a:t> 것임에도 </a:t>
            </a:r>
            <a:r>
              <a:rPr lang="en-US" altLang="ko-KR" dirty="0"/>
              <a:t>2</a:t>
            </a:r>
            <a:r>
              <a:rPr lang="ko-KR" altLang="en-US" dirty="0"/>
              <a:t>점을 줬다고 합시다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ko-KR" altLang="en-US" dirty="0"/>
              <a:t>사용자는 가장 못해도 </a:t>
            </a:r>
            <a:r>
              <a:rPr lang="en-US" altLang="ko-KR" dirty="0"/>
              <a:t>3</a:t>
            </a:r>
            <a:r>
              <a:rPr lang="ko-KR" altLang="en-US" dirty="0"/>
              <a:t>점을 주는 사람이었다면 </a:t>
            </a:r>
            <a:r>
              <a:rPr lang="en-US" altLang="ko-KR" dirty="0"/>
              <a:t>2</a:t>
            </a:r>
            <a:r>
              <a:rPr lang="ko-KR" altLang="en-US" dirty="0" err="1"/>
              <a:t>점대의</a:t>
            </a:r>
            <a:r>
              <a:rPr lang="ko-KR" altLang="en-US" dirty="0"/>
              <a:t> 영화입니다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저희 추천 서비스가 추천해줬다고 하면</a:t>
            </a:r>
            <a:r>
              <a:rPr lang="en-US" altLang="ko-KR" dirty="0"/>
              <a:t>,</a:t>
            </a:r>
            <a:r>
              <a:rPr lang="ko-KR" altLang="en-US" dirty="0"/>
              <a:t> 말이 안되겠죠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114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binaryRatingMatrix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보통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이루어진 </a:t>
            </a:r>
            <a:r>
              <a:rPr lang="en-US" altLang="ko-KR" dirty="0"/>
              <a:t>rating</a:t>
            </a:r>
            <a:r>
              <a:rPr lang="ko-KR" altLang="en-US" dirty="0"/>
              <a:t>인 경우에 사용합니다</a:t>
            </a:r>
            <a:r>
              <a:rPr lang="en-US" altLang="ko-KR" dirty="0"/>
              <a:t>.</a:t>
            </a:r>
            <a:r>
              <a:rPr lang="ko-KR" altLang="en-US" dirty="0"/>
              <a:t> 가령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누르거나 안 누르거나</a:t>
            </a:r>
            <a:r>
              <a:rPr lang="en-US" altLang="ko-KR" dirty="0"/>
              <a:t>,</a:t>
            </a:r>
            <a:r>
              <a:rPr lang="ko-KR" altLang="en-US" dirty="0"/>
              <a:t> 아니면 물건을 구입했거나 안 구입했거나 </a:t>
            </a:r>
            <a:r>
              <a:rPr lang="ko-KR" altLang="en-US" dirty="0" err="1"/>
              <a:t>그럴때</a:t>
            </a:r>
            <a:r>
              <a:rPr lang="ko-KR" altLang="en-US" dirty="0"/>
              <a:t> 사용하게 됩니다</a:t>
            </a:r>
            <a:r>
              <a:rPr lang="en-US" altLang="ko-KR" dirty="0"/>
              <a:t>.</a:t>
            </a:r>
            <a:r>
              <a:rPr lang="ko-KR" altLang="en-US" dirty="0"/>
              <a:t> 그 때는 </a:t>
            </a:r>
            <a:r>
              <a:rPr lang="en-US" altLang="ko-KR" dirty="0"/>
              <a:t>rating</a:t>
            </a:r>
            <a:r>
              <a:rPr lang="ko-KR" altLang="en-US" dirty="0"/>
              <a:t>이 </a:t>
            </a:r>
            <a:r>
              <a:rPr lang="ko-KR" altLang="en-US" dirty="0" err="1"/>
              <a:t>아닌거죠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만 있는 </a:t>
            </a:r>
            <a:r>
              <a:rPr lang="en-US" altLang="ko-KR" dirty="0"/>
              <a:t>binary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19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이 </a:t>
            </a:r>
            <a:r>
              <a:rPr lang="en-US" altLang="ko-KR" dirty="0"/>
              <a:t>Recommend class</a:t>
            </a:r>
            <a:r>
              <a:rPr lang="ko-KR" altLang="en-US" dirty="0" err="1"/>
              <a:t>를</a:t>
            </a:r>
            <a:r>
              <a:rPr lang="ko-KR" altLang="en-US" dirty="0"/>
              <a:t> 만들게 되는데요</a:t>
            </a:r>
            <a:r>
              <a:rPr lang="en-US" altLang="ko-KR" dirty="0"/>
              <a:t>.</a:t>
            </a:r>
            <a:r>
              <a:rPr lang="ko-KR" altLang="en-US" dirty="0"/>
              <a:t> 추천 모델의 본체에 해당합니다</a:t>
            </a:r>
            <a:r>
              <a:rPr lang="en-US" altLang="ko-KR" dirty="0"/>
              <a:t>.</a:t>
            </a:r>
            <a:r>
              <a:rPr lang="ko-KR" altLang="en-US" dirty="0"/>
              <a:t> 직접 </a:t>
            </a:r>
            <a:r>
              <a:rPr lang="ko-KR" altLang="en-US" dirty="0" err="1"/>
              <a:t>실습때</a:t>
            </a:r>
            <a:r>
              <a:rPr lang="ko-KR" altLang="en-US" dirty="0"/>
              <a:t> </a:t>
            </a:r>
            <a:r>
              <a:rPr lang="ko-KR" altLang="en-US" dirty="0" err="1"/>
              <a:t>사용해볼게요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91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predict</a:t>
            </a:r>
            <a:r>
              <a:rPr lang="ko-KR" altLang="en-US" dirty="0"/>
              <a:t>이라는 함수로 결과값을 반환 받습니다</a:t>
            </a:r>
            <a:r>
              <a:rPr lang="en-US" altLang="ko-KR" dirty="0"/>
              <a:t>.</a:t>
            </a:r>
            <a:r>
              <a:rPr lang="ko-KR" altLang="en-US" dirty="0"/>
              <a:t> 물론 앞에서 만드신 </a:t>
            </a:r>
            <a:r>
              <a:rPr lang="en-US" altLang="ko-KR" dirty="0"/>
              <a:t>recommender class</a:t>
            </a:r>
            <a:r>
              <a:rPr lang="ko-KR" altLang="en-US" dirty="0" err="1"/>
              <a:t>를</a:t>
            </a:r>
            <a:r>
              <a:rPr lang="ko-KR" altLang="en-US" dirty="0"/>
              <a:t> 인자로 넘겨주겠죠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753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최종적으로 배고픈 은태님의 </a:t>
            </a:r>
            <a:r>
              <a:rPr lang="en-US" altLang="ko-KR" dirty="0"/>
              <a:t>list</a:t>
            </a:r>
            <a:r>
              <a:rPr lang="ko-KR" altLang="en-US" dirty="0"/>
              <a:t>에서 저희가 직접 </a:t>
            </a:r>
            <a:r>
              <a:rPr lang="en-US" altLang="ko-KR" dirty="0"/>
              <a:t>rating</a:t>
            </a:r>
            <a:r>
              <a:rPr lang="ko-KR" altLang="en-US" dirty="0"/>
              <a:t>값을 넣고</a:t>
            </a:r>
            <a:r>
              <a:rPr lang="en-US" altLang="ko-KR" dirty="0"/>
              <a:t>,</a:t>
            </a:r>
            <a:r>
              <a:rPr lang="ko-KR" altLang="en-US" dirty="0"/>
              <a:t> 여기 계신 분들 개개인에게 어떤 식당을 추천해주는지 저희가 만든 추천시스템으로 돌려봅시다</a:t>
            </a:r>
            <a:r>
              <a:rPr lang="en-US" altLang="ko-KR" dirty="0"/>
              <a:t>.</a:t>
            </a:r>
            <a:r>
              <a:rPr lang="ko-KR" altLang="en-US" dirty="0"/>
              <a:t> 미리 제공해드렸던 </a:t>
            </a:r>
            <a:r>
              <a:rPr lang="en-US" altLang="ko-KR" dirty="0" err="1"/>
              <a:t>hungry_eun_tae</a:t>
            </a:r>
            <a:r>
              <a:rPr lang="ko-KR" altLang="en-US" dirty="0"/>
              <a:t>파일은 </a:t>
            </a:r>
            <a:r>
              <a:rPr lang="en-US" altLang="ko-KR" dirty="0"/>
              <a:t>DRA </a:t>
            </a:r>
            <a:r>
              <a:rPr lang="ko-KR" altLang="en-US" dirty="0" err="1"/>
              <a:t>학회원</a:t>
            </a:r>
            <a:r>
              <a:rPr lang="ko-KR" altLang="en-US" dirty="0"/>
              <a:t> 분들이 참여해주셨습니다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204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가장 먼저 </a:t>
            </a:r>
            <a:r>
              <a:rPr lang="en-US" altLang="ko-KR" dirty="0"/>
              <a:t>user-item</a:t>
            </a:r>
            <a:r>
              <a:rPr lang="ko-KR" altLang="en-US" dirty="0"/>
              <a:t> 테이블을 만들어야겠죠</a:t>
            </a:r>
            <a:r>
              <a:rPr lang="en-US" altLang="ko-KR" dirty="0"/>
              <a:t>?</a:t>
            </a:r>
            <a:r>
              <a:rPr lang="ko-KR" altLang="en-US" dirty="0"/>
              <a:t> 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준비됬나요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3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시작합시다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268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21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1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리뷰가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ko-KR" altLang="en-US" dirty="0" err="1"/>
              <a:t>유저별로</a:t>
            </a:r>
            <a:r>
              <a:rPr lang="ko-KR" altLang="en-US" dirty="0"/>
              <a:t> 식당을 </a:t>
            </a:r>
            <a:r>
              <a:rPr lang="en-US" altLang="ko-KR" dirty="0"/>
              <a:t>rating</a:t>
            </a:r>
            <a:r>
              <a:rPr lang="ko-KR" altLang="en-US" dirty="0"/>
              <a:t>한 정보도 볼 수 있었습니다</a:t>
            </a:r>
            <a:r>
              <a:rPr lang="en-US" altLang="ko-KR" dirty="0"/>
              <a:t>.</a:t>
            </a:r>
            <a:r>
              <a:rPr lang="ko-KR" altLang="en-US" dirty="0"/>
              <a:t> 그래서 해당 사이트를 데이터를 수집할 채널로 정해서 리뷰를 </a:t>
            </a:r>
            <a:r>
              <a:rPr lang="ko-KR" altLang="en-US" dirty="0" err="1"/>
              <a:t>크롤링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67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사용할 데이터가 어떻게 생겼는지는 </a:t>
            </a:r>
            <a:r>
              <a:rPr lang="ko-KR" altLang="en-US" dirty="0" err="1"/>
              <a:t>클롤링</a:t>
            </a:r>
            <a:r>
              <a:rPr lang="ko-KR" altLang="en-US" dirty="0"/>
              <a:t> 되고 있는 영상을 보면서  같이 살펴보겠습니다</a:t>
            </a:r>
            <a:r>
              <a:rPr lang="en-US" altLang="ko-KR" dirty="0"/>
              <a:t>.</a:t>
            </a:r>
            <a:r>
              <a:rPr lang="ko-KR" altLang="en-US" dirty="0"/>
              <a:t> 파일명은 잘 안보이지만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review</a:t>
            </a:r>
            <a:r>
              <a:rPr lang="ko-KR" altLang="en-US" dirty="0"/>
              <a:t>하고 </a:t>
            </a:r>
            <a:r>
              <a:rPr lang="en-US" altLang="ko-KR" dirty="0" err="1"/>
              <a:t>userid</a:t>
            </a:r>
            <a:r>
              <a:rPr lang="ko-KR" altLang="en-US" dirty="0" err="1"/>
              <a:t>이구요</a:t>
            </a:r>
            <a:r>
              <a:rPr lang="en-US" altLang="ko-KR" dirty="0"/>
              <a:t>.</a:t>
            </a:r>
            <a:r>
              <a:rPr lang="ko-KR" altLang="en-US" dirty="0"/>
              <a:t> 각각의 파일에는 해당 유저가 점수를 매긴 식당들과 점수들이 들어가 있습니다</a:t>
            </a:r>
            <a:r>
              <a:rPr lang="en-US" altLang="ko-KR" dirty="0"/>
              <a:t>.</a:t>
            </a:r>
            <a:r>
              <a:rPr lang="ko-KR" altLang="en-US" dirty="0"/>
              <a:t> 조금 있다가 살펴볼게요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20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크롤링</a:t>
            </a:r>
            <a:r>
              <a:rPr lang="ko-KR" altLang="en-US" dirty="0"/>
              <a:t> 코드는 아쉽게도 제가 </a:t>
            </a:r>
            <a:r>
              <a:rPr lang="ko-KR" altLang="en-US" dirty="0" err="1"/>
              <a:t>파이썬</a:t>
            </a:r>
            <a:r>
              <a:rPr lang="ko-KR" altLang="en-US" dirty="0"/>
              <a:t> 코드로 짰기 때문에 오늘 실습에서 함께 하지 </a:t>
            </a:r>
            <a:r>
              <a:rPr lang="ko-KR" altLang="en-US" dirty="0" err="1"/>
              <a:t>않구요</a:t>
            </a:r>
            <a:r>
              <a:rPr lang="en-US" altLang="ko-KR" dirty="0"/>
              <a:t>.</a:t>
            </a:r>
            <a:r>
              <a:rPr lang="ko-KR" altLang="en-US" dirty="0"/>
              <a:t> 데이터는 있다고 가정하고 그 다음부터 실습을 진행하겠습니다</a:t>
            </a:r>
            <a:r>
              <a:rPr lang="en-US" altLang="ko-KR" dirty="0"/>
              <a:t>.</a:t>
            </a:r>
            <a:r>
              <a:rPr lang="ko-KR" altLang="en-US" dirty="0"/>
              <a:t> 참고하시라고</a:t>
            </a:r>
            <a:r>
              <a:rPr lang="en-US" altLang="ko-KR" dirty="0"/>
              <a:t>,</a:t>
            </a:r>
            <a:r>
              <a:rPr lang="ko-KR" altLang="en-US" dirty="0"/>
              <a:t> 사용한 모듈들을 </a:t>
            </a:r>
            <a:r>
              <a:rPr lang="ko-KR" altLang="en-US" dirty="0" err="1"/>
              <a:t>적어뒀습니다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selenium, </a:t>
            </a:r>
            <a:r>
              <a:rPr lang="en-US" altLang="ko-KR" dirty="0" err="1"/>
              <a:t>beautifulsoup</a:t>
            </a:r>
            <a:r>
              <a:rPr lang="ko-KR" altLang="en-US" dirty="0"/>
              <a:t> 같은 것을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ko-KR" altLang="en-US" dirty="0"/>
              <a:t> 그러면 여기 링크는 이미 </a:t>
            </a:r>
            <a:r>
              <a:rPr lang="ko-KR" altLang="en-US" dirty="0" err="1"/>
              <a:t>첫쨋날에</a:t>
            </a:r>
            <a:r>
              <a:rPr lang="ko-KR" altLang="en-US" dirty="0"/>
              <a:t> 모두 공유가 되었죠</a:t>
            </a:r>
            <a:r>
              <a:rPr lang="en-US" altLang="ko-KR" dirty="0"/>
              <a:t>?</a:t>
            </a:r>
            <a:r>
              <a:rPr lang="ko-KR" altLang="en-US" dirty="0"/>
              <a:t> 해당 링크에서 </a:t>
            </a:r>
            <a:r>
              <a:rPr lang="en-US" altLang="ko-KR" dirty="0"/>
              <a:t>day3</a:t>
            </a:r>
            <a:r>
              <a:rPr lang="ko-KR" altLang="en-US" dirty="0"/>
              <a:t>에 들어가서 데이터를 받아옵시다</a:t>
            </a:r>
            <a:r>
              <a:rPr lang="en-US" altLang="ko-KR" dirty="0"/>
              <a:t>.</a:t>
            </a:r>
            <a:r>
              <a:rPr lang="ko-KR" altLang="en-US" dirty="0"/>
              <a:t> 일단 데이터를 다 받기 까지 조금 시간이 걸리시는 분도 계실 수 있으니까 </a:t>
            </a:r>
            <a:r>
              <a:rPr lang="en-US" altLang="ko-KR" dirty="0"/>
              <a:t>1</a:t>
            </a:r>
            <a:r>
              <a:rPr lang="ko-KR" altLang="en-US" dirty="0"/>
              <a:t>분 정도 있다가 시작하도록 할게요</a:t>
            </a:r>
            <a:r>
              <a:rPr lang="en-US" altLang="ko-KR" dirty="0"/>
              <a:t>!</a:t>
            </a:r>
            <a:r>
              <a:rPr lang="ko-KR" altLang="en-US" dirty="0"/>
              <a:t> 이미 데이터를 받으신 분은 나중에 </a:t>
            </a:r>
            <a:r>
              <a:rPr lang="ko-KR" altLang="en-US" dirty="0" err="1"/>
              <a:t>이런식으로</a:t>
            </a:r>
            <a:r>
              <a:rPr lang="ko-KR" altLang="en-US" dirty="0"/>
              <a:t> 경로를 설정해서 데이터를 읽어 들일 거라 미리 경로를 알아두시면 됩니다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R studio</a:t>
            </a:r>
            <a:r>
              <a:rPr lang="ko-KR" altLang="en-US" dirty="0" err="1"/>
              <a:t>를</a:t>
            </a:r>
            <a:r>
              <a:rPr lang="ko-KR" altLang="en-US" dirty="0"/>
              <a:t> 안 키신 분들은 </a:t>
            </a:r>
            <a:r>
              <a:rPr lang="en-US" altLang="ko-KR" dirty="0"/>
              <a:t>R studio</a:t>
            </a:r>
            <a:r>
              <a:rPr lang="ko-KR" altLang="en-US" dirty="0"/>
              <a:t>도 켜주세요</a:t>
            </a:r>
            <a:r>
              <a:rPr lang="en-US" altLang="ko-KR" dirty="0"/>
              <a:t>.</a:t>
            </a:r>
            <a:r>
              <a:rPr lang="ko-KR" altLang="en-US" dirty="0"/>
              <a:t> 그럼 </a:t>
            </a:r>
            <a:r>
              <a:rPr lang="en-US" altLang="ko-KR" dirty="0"/>
              <a:t>1</a:t>
            </a:r>
            <a:r>
              <a:rPr lang="ko-KR" altLang="en-US" dirty="0"/>
              <a:t>분 정도 뒤에 다시 시작할게요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1228-7BBA-9E40-9A9C-8DEE8AF0D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AEBCA-54A7-EC48-AB80-A482605E6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2E0C6-C3F9-7F48-90B9-50EF905E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940A2-004F-AF4B-AEBA-2F831878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97F3B-0B0F-F948-AB87-E4BAD52B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52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A56E5-8970-D741-8ED5-A6E2302B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0196F7-B8A3-5345-B7DF-D423B4FE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25DF5-51EB-CC4A-A3B7-FDC39FAD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33423-3B86-F645-9E5D-8CB0D4BC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4889E-29E9-B24E-8356-5298C571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46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5CB59E-81CC-1946-A80C-DB865515B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933C6-6396-B142-AAFB-3F530AC34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66F17-9E35-F64F-9613-7917DCB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D5596-A161-014C-9505-692A867B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DC112-1BF9-2A41-8276-CF3B9B9F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389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0F4B0-3B78-644D-89DB-FDD0F88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45DC4-9EC7-DF4C-88A1-D9F04C90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E0F98-D771-1343-A615-535089E9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9C338-6028-A144-8E03-FBECFEF9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30E18-0FB0-5845-AEE5-3A76BBD3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166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4307-CF82-9342-B0B3-FF8DF8B7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D83C26-5DC5-A84C-8C66-23B734356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4482D-DC1C-804E-9B5E-9E6037B9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070D6-881A-D64A-836B-643401E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CDBA6-63E4-044A-8116-39EE5170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251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3A3B9-086A-3043-89F5-F13C179A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2CB38-D15E-D843-BEA8-8338D14C1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3D51D3-9C93-9445-9FE6-5A39AD4D9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2B3A7-6AD3-8D45-B0B5-22875712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97F64C-D58D-504A-AC77-FEEAD01E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4E2224-81A0-1D47-B408-6D04348C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56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4CBEC-B0F6-5A46-A7B7-495D32DD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40027-9090-6047-92D6-72BDBE8C8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61BCA-9CBC-2647-921A-420554D3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69BCFA-D2D5-B748-80BE-810D2A73C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1B8E83-10B9-1E48-A418-8DD28B623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FDB0ED-61F2-0F4F-8198-0C857156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1B758-1518-7047-8B3F-69DE81C0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E3323F-F844-8B4C-B31C-7F57A797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82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5E628-1E7E-AD42-9E69-0F8599E1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D49DED-4274-1041-AFD0-042185D2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31DC47-AB66-484E-9A93-FEEF1717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4EAAA-25D5-9145-AF68-A06E12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33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619689-A976-6A42-A314-D316D69D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266825-32FC-0446-9D59-1C361808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D3840-E6E4-BB4F-B450-5CB4CB22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66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F8107-F796-3845-92DC-BD717070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BF20B-9A28-5846-98BE-A119568C2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9BA95-5FF7-C444-95DF-945A6D8B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7C80D5-59AF-3846-8CA8-0AC7E932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BB27F-B5E2-314C-8227-66516C85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0F45A-01D9-FB44-953A-692AC46F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1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0D74-9D0A-A047-8FC2-0C8438C9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0BA36C-7465-F44D-A1CC-43F6826E2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148DC-43D7-D248-9B45-533227390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5F58B-E33E-4E4D-A5CD-1951DBD0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831E5-B09E-FE4D-8456-75A83230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3D8C7-C09C-8A46-BC71-7EB339DC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83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F72541-D726-A94F-8000-D4806249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6C000F-575B-BD4A-AAA5-13BD453E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EC534-9852-2342-BAFA-799454E0F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0BC84-2AE4-4242-9D48-DB4FCF8FDB42}" type="datetimeFigureOut">
              <a:rPr kumimoji="1" lang="ko-Kore-KR" altLang="en-US" smtClean="0"/>
              <a:t>2020. 7. 31.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467A2-360C-D546-AEFD-9C600EFE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BDCBB-F373-F543-8495-9412E6A54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53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U7eelkehaqu0DkZ3WfuG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3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BBEF1-B9A5-AF49-B7B9-27291014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0" y="1252542"/>
            <a:ext cx="5683624" cy="5175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D5733-4F04-8F43-8851-844EECD9C4D1}"/>
              </a:ext>
            </a:extLst>
          </p:cNvPr>
          <p:cNvSpPr txBox="1"/>
          <p:nvPr/>
        </p:nvSpPr>
        <p:spPr>
          <a:xfrm>
            <a:off x="9739600" y="155753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경로</a:t>
            </a:r>
            <a:r>
              <a:rPr kumimoji="1" lang="ko-KR" altLang="en-US" dirty="0"/>
              <a:t> 이동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F35E4E-FBA6-6949-9F69-0543EC86FD2E}"/>
              </a:ext>
            </a:extLst>
          </p:cNvPr>
          <p:cNvSpPr/>
          <p:nvPr/>
        </p:nvSpPr>
        <p:spPr>
          <a:xfrm>
            <a:off x="9572625" y="2795446"/>
            <a:ext cx="2138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각 파일을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데이터 프레임으로</a:t>
            </a:r>
            <a:endParaRPr kumimoji="1" lang="ko-Kore-KR" altLang="en-US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95159981-55D0-5945-9BA2-AA13C67F5F98}"/>
              </a:ext>
            </a:extLst>
          </p:cNvPr>
          <p:cNvSpPr/>
          <p:nvPr/>
        </p:nvSpPr>
        <p:spPr>
          <a:xfrm>
            <a:off x="10153072" y="2112407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76D9A628-BD19-5F47-B1CA-20452FD737CA}"/>
              </a:ext>
            </a:extLst>
          </p:cNvPr>
          <p:cNvSpPr/>
          <p:nvPr/>
        </p:nvSpPr>
        <p:spPr>
          <a:xfrm>
            <a:off x="10153070" y="3631926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DBB331-CDC3-2748-8052-CA61CA32DC79}"/>
              </a:ext>
            </a:extLst>
          </p:cNvPr>
          <p:cNvSpPr/>
          <p:nvPr/>
        </p:nvSpPr>
        <p:spPr>
          <a:xfrm>
            <a:off x="9417841" y="4327540"/>
            <a:ext cx="2138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하나의 리스트로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57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0BDBDF-BE05-4C42-8A38-9F4A857F1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43"/>
          <a:stretch/>
        </p:blipFill>
        <p:spPr>
          <a:xfrm>
            <a:off x="4146806" y="1876425"/>
            <a:ext cx="4762500" cy="16668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21D061-7D7C-674D-9719-4FA42281C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8"/>
          <a:stretch/>
        </p:blipFill>
        <p:spPr>
          <a:xfrm>
            <a:off x="4146806" y="3729039"/>
            <a:ext cx="4762500" cy="1724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64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–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str_extract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13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738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–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str_extract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55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55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– ls(),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mget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3370C-A34F-9D47-B710-902B49F7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35" y="2427146"/>
            <a:ext cx="3678743" cy="91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43294-B7BC-CC47-BD02-3DD060BE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04" y="3878962"/>
            <a:ext cx="3372640" cy="1261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9B993-8478-1843-95C7-DD57A052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508" y="2427146"/>
            <a:ext cx="4572914" cy="926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AB1B50-522D-494A-A4EA-1C0B0033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508" y="3888822"/>
            <a:ext cx="4149313" cy="16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740BF-F902-C444-A1C0-2ADB56D6856E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8867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D6F03C-F90F-4F47-8730-F88684E4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1754141"/>
            <a:ext cx="6516688" cy="4627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35934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우측 상단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Environment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탭을 확인해주세요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7337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832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User-based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54759"/>
              </p:ext>
            </p:extLst>
          </p:nvPr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260159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3322383" y="3849128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310BA1-2B2C-F541-A098-EC7E4AAB2AA2}"/>
              </a:ext>
            </a:extLst>
          </p:cNvPr>
          <p:cNvSpPr txBox="1"/>
          <p:nvPr/>
        </p:nvSpPr>
        <p:spPr>
          <a:xfrm>
            <a:off x="6726603" y="3248963"/>
            <a:ext cx="239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u3</a:t>
            </a:r>
            <a:r>
              <a:rPr kumimoji="1" lang="ko-KR" altLang="en-US" sz="1500" dirty="0"/>
              <a:t>과</a:t>
            </a:r>
            <a:r>
              <a:rPr kumimoji="1" lang="en-US" altLang="ko-Kore-KR" dirty="0"/>
              <a:t> similarity </a:t>
            </a:r>
            <a:r>
              <a:rPr kumimoji="1" lang="ko-KR" altLang="en-US" sz="1500" dirty="0"/>
              <a:t>높은 순서 </a:t>
            </a:r>
            <a:endParaRPr kumimoji="1" lang="en-US" altLang="ko-KR" sz="1500" dirty="0"/>
          </a:p>
          <a:p>
            <a:pPr marL="800100" lvl="1" indent="-342900">
              <a:buAutoNum type="arabicPeriod"/>
            </a:pPr>
            <a:r>
              <a:rPr kumimoji="1" lang="en-US" altLang="ko-KR" dirty="0"/>
              <a:t>u2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u4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u1</a:t>
            </a:r>
            <a:endParaRPr kumimoji="1" lang="ko-Kore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92610" y="4828233"/>
            <a:ext cx="13779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</a:t>
            </a:r>
            <a:endParaRPr lang="ko-Kore-KR" altLang="en-US" sz="1500" i="1" dirty="0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363A52ED-C3CC-BC40-95E1-18DCF3632FF6}"/>
              </a:ext>
            </a:extLst>
          </p:cNvPr>
          <p:cNvSpPr/>
          <p:nvPr/>
        </p:nvSpPr>
        <p:spPr>
          <a:xfrm>
            <a:off x="9277938" y="3664461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852385-2888-4742-A7D8-6BA6E74CA263}"/>
              </a:ext>
            </a:extLst>
          </p:cNvPr>
          <p:cNvSpPr/>
          <p:nvPr/>
        </p:nvSpPr>
        <p:spPr>
          <a:xfrm>
            <a:off x="9839836" y="3421381"/>
            <a:ext cx="1973938" cy="8164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u3</a:t>
            </a:r>
            <a:r>
              <a:rPr kumimoji="1" lang="ko-KR" altLang="en-US" sz="1500" dirty="0"/>
              <a:t>에게</a:t>
            </a:r>
            <a:r>
              <a:rPr kumimoji="1" lang="en-US" altLang="ko-KR" sz="1500" dirty="0"/>
              <a:t> </a:t>
            </a:r>
            <a:r>
              <a:rPr kumimoji="1" lang="en-US" altLang="ko-Kore-KR" dirty="0">
                <a:solidFill>
                  <a:prstClr val="black"/>
                </a:solidFill>
              </a:rPr>
              <a:t>Top k </a:t>
            </a:r>
            <a:r>
              <a:rPr kumimoji="1" lang="ko-KR" altLang="en-US" sz="1500" dirty="0">
                <a:solidFill>
                  <a:prstClr val="black"/>
                </a:solidFill>
              </a:rPr>
              <a:t>유저의</a:t>
            </a:r>
            <a:endParaRPr kumimoji="1" lang="en-US" altLang="ko-KR" sz="15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prstClr val="black"/>
                </a:solidFill>
              </a:rPr>
              <a:t>가중평균으로 추천</a:t>
            </a:r>
            <a:endParaRPr lang="ko-Kore-KR" altLang="en-US" sz="15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168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: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100008-3F18-1D49-93CD-5F5AA8A8F448}"/>
              </a:ext>
            </a:extLst>
          </p:cNvPr>
          <p:cNvSpPr/>
          <p:nvPr/>
        </p:nvSpPr>
        <p:spPr>
          <a:xfrm>
            <a:off x="6960937" y="4886757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47D7CC6-E1FE-F342-80AB-D68498530A88}"/>
              </a:ext>
            </a:extLst>
          </p:cNvPr>
          <p:cNvCxnSpPr/>
          <p:nvPr/>
        </p:nvCxnSpPr>
        <p:spPr>
          <a:xfrm flipV="1">
            <a:off x="7925927" y="4496142"/>
            <a:ext cx="0" cy="32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691FE29-35F1-B843-9841-F092C70E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71260"/>
              </p:ext>
            </p:extLst>
          </p:nvPr>
        </p:nvGraphicFramePr>
        <p:xfrm>
          <a:off x="9331800" y="4400670"/>
          <a:ext cx="2734190" cy="8489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A63E50-E053-EA48-8E56-A945799EF256}"/>
              </a:ext>
            </a:extLst>
          </p:cNvPr>
          <p:cNvSpPr/>
          <p:nvPr/>
        </p:nvSpPr>
        <p:spPr>
          <a:xfrm rot="5400000">
            <a:off x="3850028" y="3483934"/>
            <a:ext cx="575483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270B53-1A64-3D41-92BB-CA7FB5A85EB6}"/>
              </a:ext>
            </a:extLst>
          </p:cNvPr>
          <p:cNvSpPr/>
          <p:nvPr/>
        </p:nvSpPr>
        <p:spPr>
          <a:xfrm rot="5400000">
            <a:off x="4011769" y="4563638"/>
            <a:ext cx="251999" cy="45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F894E7-F449-394B-AB76-CB6B149B09D2}"/>
              </a:ext>
            </a:extLst>
          </p:cNvPr>
          <p:cNvSpPr/>
          <p:nvPr/>
        </p:nvSpPr>
        <p:spPr>
          <a:xfrm flipH="1">
            <a:off x="10087314" y="499364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87B544-C06D-BE46-BE9C-3D16CD34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23" y="5843261"/>
            <a:ext cx="3299828" cy="8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5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Item-based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38670"/>
              </p:ext>
            </p:extLst>
          </p:nvPr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396720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4947510" y="2594233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42269" y="4809362"/>
            <a:ext cx="14537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=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= item</a:t>
            </a:r>
            <a:endParaRPr lang="ko-Kore-KR" altLang="en-US" sz="1500" i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6178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=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C36D6FB-1D92-D64E-AA40-1BAA7C76A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81822"/>
              </p:ext>
            </p:extLst>
          </p:nvPr>
        </p:nvGraphicFramePr>
        <p:xfrm>
          <a:off x="7601942" y="2659676"/>
          <a:ext cx="2734190" cy="2546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5413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BE7BCB2-4568-EF48-BCDF-C14A0E1829DE}"/>
              </a:ext>
            </a:extLst>
          </p:cNvPr>
          <p:cNvSpPr txBox="1"/>
          <p:nvPr/>
        </p:nvSpPr>
        <p:spPr>
          <a:xfrm>
            <a:off x="8674446" y="3720871"/>
            <a:ext cx="122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similarity</a:t>
            </a:r>
            <a:endParaRPr kumimoji="1" lang="ko-Kore-KR" altLang="en-US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15FBA-9EDA-F542-A6C2-8A6DDBCA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49905"/>
              </p:ext>
            </p:extLst>
          </p:nvPr>
        </p:nvGraphicFramePr>
        <p:xfrm>
          <a:off x="10423007" y="2659676"/>
          <a:ext cx="546838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9F6A821D-588F-4746-8849-7A37774B588A}"/>
              </a:ext>
            </a:extLst>
          </p:cNvPr>
          <p:cNvSpPr/>
          <p:nvPr/>
        </p:nvSpPr>
        <p:spPr>
          <a:xfrm>
            <a:off x="10408208" y="2608077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66F0FC-43F9-0648-94FA-6FCDEB7D66A6}"/>
              </a:ext>
            </a:extLst>
          </p:cNvPr>
          <p:cNvSpPr txBox="1"/>
          <p:nvPr/>
        </p:nvSpPr>
        <p:spPr>
          <a:xfrm>
            <a:off x="10300127" y="3698560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75ADEA-157D-074F-B5B7-7403EDF26D93}"/>
              </a:ext>
            </a:extLst>
          </p:cNvPr>
          <p:cNvSpPr/>
          <p:nvPr/>
        </p:nvSpPr>
        <p:spPr>
          <a:xfrm>
            <a:off x="9732155" y="5353390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ADB286-200E-8D44-9E4A-EC6CDAC22611}"/>
              </a:ext>
            </a:extLst>
          </p:cNvPr>
          <p:cNvCxnSpPr>
            <a:stCxn id="2" idx="0"/>
            <a:endCxn id="32" idx="2"/>
          </p:cNvCxnSpPr>
          <p:nvPr/>
        </p:nvCxnSpPr>
        <p:spPr>
          <a:xfrm flipV="1">
            <a:off x="10696426" y="4782066"/>
            <a:ext cx="0" cy="57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DCDC39-5B57-774F-8479-7CA889B0B3E9}"/>
              </a:ext>
            </a:extLst>
          </p:cNvPr>
          <p:cNvSpPr/>
          <p:nvPr/>
        </p:nvSpPr>
        <p:spPr>
          <a:xfrm>
            <a:off x="6841852" y="4883379"/>
            <a:ext cx="97334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prediction</a:t>
            </a:r>
            <a:endParaRPr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CE9D3F-098B-0141-A1F4-9873C6CABB15}"/>
              </a:ext>
            </a:extLst>
          </p:cNvPr>
          <p:cNvCxnSpPr/>
          <p:nvPr/>
        </p:nvCxnSpPr>
        <p:spPr>
          <a:xfrm>
            <a:off x="7815195" y="5044961"/>
            <a:ext cx="327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A3250-AC9F-CC4C-B8CD-D80247CF20B5}"/>
              </a:ext>
            </a:extLst>
          </p:cNvPr>
          <p:cNvSpPr/>
          <p:nvPr/>
        </p:nvSpPr>
        <p:spPr>
          <a:xfrm>
            <a:off x="8279027" y="3299254"/>
            <a:ext cx="1878227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2E8658-67D5-714B-AAE3-FCCFC44F5306}"/>
              </a:ext>
            </a:extLst>
          </p:cNvPr>
          <p:cNvSpPr/>
          <p:nvPr/>
        </p:nvSpPr>
        <p:spPr>
          <a:xfrm rot="5400000">
            <a:off x="9974050" y="3920664"/>
            <a:ext cx="142994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D85BE0-1DFC-A94F-88A6-6673EFA21315}"/>
              </a:ext>
            </a:extLst>
          </p:cNvPr>
          <p:cNvSpPr/>
          <p:nvPr/>
        </p:nvSpPr>
        <p:spPr>
          <a:xfrm flipH="1">
            <a:off x="8381342" y="492540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67199A-96BF-6D4F-B795-07B94363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74" y="5866805"/>
            <a:ext cx="4421329" cy="8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Content-based filtering 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77985"/>
              </p:ext>
            </p:extLst>
          </p:nvPr>
        </p:nvGraphicFramePr>
        <p:xfrm>
          <a:off x="2659340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93CE60-3748-D646-BAAF-FA5292C89615}"/>
              </a:ext>
            </a:extLst>
          </p:cNvPr>
          <p:cNvSpPr/>
          <p:nvPr/>
        </p:nvSpPr>
        <p:spPr>
          <a:xfrm>
            <a:off x="5322021" y="4127155"/>
            <a:ext cx="157421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item, f : feature</a:t>
            </a:r>
            <a:endParaRPr lang="ko-Kore-KR" altLang="en-US" sz="1500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B29A4E6-A8C8-C449-A8EF-1CA587C2B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46705"/>
              </p:ext>
            </p:extLst>
          </p:nvPr>
        </p:nvGraphicFramePr>
        <p:xfrm>
          <a:off x="7236581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CB9F0-5501-354D-ADF7-1FE775EA56BB}"/>
              </a:ext>
            </a:extLst>
          </p:cNvPr>
          <p:cNvSpPr/>
          <p:nvPr/>
        </p:nvSpPr>
        <p:spPr>
          <a:xfrm>
            <a:off x="9750079" y="4127154"/>
            <a:ext cx="159543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f : feature</a:t>
            </a:r>
            <a:endParaRPr lang="ko-Kore-KR" altLang="en-US" sz="1500" i="1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DC06E5B-8FDF-4B49-86F2-409C6E5EDDC6}"/>
              </a:ext>
            </a:extLst>
          </p:cNvPr>
          <p:cNvSpPr/>
          <p:nvPr/>
        </p:nvSpPr>
        <p:spPr>
          <a:xfrm>
            <a:off x="3437275" y="2607273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A888391-7C95-C340-B694-B02E7F73C29B}"/>
              </a:ext>
            </a:extLst>
          </p:cNvPr>
          <p:cNvSpPr/>
          <p:nvPr/>
        </p:nvSpPr>
        <p:spPr>
          <a:xfrm>
            <a:off x="8007649" y="2607272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D88DB2-3CF9-7E43-9373-D0BF289DB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2596"/>
              </p:ext>
            </p:extLst>
          </p:nvPr>
        </p:nvGraphicFramePr>
        <p:xfrm>
          <a:off x="5869486" y="4612044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5FDE3AE-61D8-7740-B28D-30C4B2FDC7E4}"/>
              </a:ext>
            </a:extLst>
          </p:cNvPr>
          <p:cNvSpPr/>
          <p:nvPr/>
        </p:nvSpPr>
        <p:spPr>
          <a:xfrm>
            <a:off x="6640166" y="5193959"/>
            <a:ext cx="118978" cy="10817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364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E905E-CF7C-48C9-B295-7F0F36451E07}"/>
              </a:ext>
            </a:extLst>
          </p:cNvPr>
          <p:cNvGrpSpPr/>
          <p:nvPr/>
        </p:nvGrpSpPr>
        <p:grpSpPr>
          <a:xfrm>
            <a:off x="5100356" y="4122326"/>
            <a:ext cx="1354858" cy="925640"/>
            <a:chOff x="5987967" y="4112799"/>
            <a:chExt cx="1354858" cy="9256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C20539-807D-483F-B050-AB6B6AFC5C59}"/>
                </a:ext>
              </a:extLst>
            </p:cNvPr>
            <p:cNvSpPr txBox="1"/>
            <p:nvPr/>
          </p:nvSpPr>
          <p:spPr>
            <a:xfrm>
              <a:off x="5987967" y="4112799"/>
              <a:ext cx="13548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음식 리뷰 사이트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1420FA-DD3D-478E-BA7F-BC3763D8FB92}"/>
                </a:ext>
              </a:extLst>
            </p:cNvPr>
            <p:cNvSpPr txBox="1"/>
            <p:nvPr/>
          </p:nvSpPr>
          <p:spPr>
            <a:xfrm>
              <a:off x="5987967" y="4444814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1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크롤링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331B98-C5B4-4C84-B1E1-843B938DCFBB}"/>
                </a:ext>
              </a:extLst>
            </p:cNvPr>
            <p:cNvSpPr txBox="1"/>
            <p:nvPr/>
          </p:nvSpPr>
          <p:spPr>
            <a:xfrm>
              <a:off x="5987967" y="4776829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테이블 만들기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AF621C-FA4E-444D-A928-609B383F44B8}"/>
              </a:ext>
            </a:extLst>
          </p:cNvPr>
          <p:cNvGrpSpPr/>
          <p:nvPr/>
        </p:nvGrpSpPr>
        <p:grpSpPr>
          <a:xfrm>
            <a:off x="8163717" y="4122326"/>
            <a:ext cx="910827" cy="1257655"/>
            <a:chOff x="5987967" y="4112799"/>
            <a:chExt cx="910827" cy="12576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38868F-D4A9-4F25-AF4B-850161D4C94C}"/>
                </a:ext>
              </a:extLst>
            </p:cNvPr>
            <p:cNvSpPr txBox="1"/>
            <p:nvPr/>
          </p:nvSpPr>
          <p:spPr>
            <a:xfrm>
              <a:off x="5987967" y="4112799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Similarity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F6F3-94C6-4EB9-B503-C9DBA6FB3AA7}"/>
                </a:ext>
              </a:extLst>
            </p:cNvPr>
            <p:cNvSpPr txBox="1"/>
            <p:nvPr/>
          </p:nvSpPr>
          <p:spPr>
            <a:xfrm>
              <a:off x="5987967" y="4444814"/>
              <a:ext cx="910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Clustering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B2BBF3-DF5A-497A-8FFB-082233930337}"/>
                </a:ext>
              </a:extLst>
            </p:cNvPr>
            <p:cNvSpPr txBox="1"/>
            <p:nvPr/>
          </p:nvSpPr>
          <p:spPr>
            <a:xfrm>
              <a:off x="5987967" y="4776829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IBCF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0792ED-9828-45B7-B71A-9901066BB54D}"/>
                </a:ext>
              </a:extLst>
            </p:cNvPr>
            <p:cNvSpPr txBox="1"/>
            <p:nvPr/>
          </p:nvSpPr>
          <p:spPr>
            <a:xfrm>
              <a:off x="5987967" y="5108844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UBCF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1FA620B-B257-4DCD-9F6A-274513206845}"/>
              </a:ext>
            </a:extLst>
          </p:cNvPr>
          <p:cNvGrpSpPr/>
          <p:nvPr/>
        </p:nvGrpSpPr>
        <p:grpSpPr>
          <a:xfrm>
            <a:off x="10209457" y="4122326"/>
            <a:ext cx="1636987" cy="593625"/>
            <a:chOff x="5987967" y="4112799"/>
            <a:chExt cx="1636987" cy="5936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9AA01F-51FF-4D5B-9EB5-DD8A7898B6AA}"/>
                </a:ext>
              </a:extLst>
            </p:cNvPr>
            <p:cNvSpPr txBox="1"/>
            <p:nvPr/>
          </p:nvSpPr>
          <p:spPr>
            <a:xfrm>
              <a:off x="5987967" y="4112799"/>
              <a:ext cx="10230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배고픈 은태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581A76-0FC3-47A5-AAEF-1EB1F784BD2B}"/>
                </a:ext>
              </a:extLst>
            </p:cNvPr>
            <p:cNvSpPr txBox="1"/>
            <p:nvPr/>
          </p:nvSpPr>
          <p:spPr>
            <a:xfrm>
              <a:off x="5987967" y="4444814"/>
              <a:ext cx="1636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나에게 추천해준 식당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48EBA61-8052-4577-929C-3D090602DFAC}"/>
              </a:ext>
            </a:extLst>
          </p:cNvPr>
          <p:cNvSpPr txBox="1"/>
          <p:nvPr/>
        </p:nvSpPr>
        <p:spPr>
          <a:xfrm>
            <a:off x="2364951" y="4124144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|</a:t>
            </a:r>
            <a:r>
              <a:rPr lang="ko-KR" altLang="en-US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음식 추천</a:t>
            </a:r>
            <a:endParaRPr lang="ko-KR" altLang="ko-KR" sz="11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E96531E-56C0-440A-970E-473940B45BA0}"/>
              </a:ext>
            </a:extLst>
          </p:cNvPr>
          <p:cNvSpPr/>
          <p:nvPr/>
        </p:nvSpPr>
        <p:spPr>
          <a:xfrm>
            <a:off x="1971850" y="3499908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F67C5A-5E20-4E6B-ADB6-2A9C36E76214}"/>
              </a:ext>
            </a:extLst>
          </p:cNvPr>
          <p:cNvSpPr/>
          <p:nvPr/>
        </p:nvSpPr>
        <p:spPr>
          <a:xfrm>
            <a:off x="4525502" y="3513714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3AFA8D-FC11-4E7B-82F3-418CA2C0B3DD}"/>
              </a:ext>
            </a:extLst>
          </p:cNvPr>
          <p:cNvSpPr/>
          <p:nvPr/>
        </p:nvSpPr>
        <p:spPr>
          <a:xfrm>
            <a:off x="7167383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262EB-BAEB-49D0-87B0-B0874C4EB3AA}"/>
              </a:ext>
            </a:extLst>
          </p:cNvPr>
          <p:cNvSpPr/>
          <p:nvPr/>
        </p:nvSpPr>
        <p:spPr>
          <a:xfrm>
            <a:off x="9924351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4A0DB1-EB7C-4A20-8196-8B8D8A28AAE8}"/>
              </a:ext>
            </a:extLst>
          </p:cNvPr>
          <p:cNvGrpSpPr/>
          <p:nvPr/>
        </p:nvGrpSpPr>
        <p:grpSpPr>
          <a:xfrm>
            <a:off x="3427931" y="1064691"/>
            <a:ext cx="388883" cy="388883"/>
            <a:chOff x="1397875" y="5417602"/>
            <a:chExt cx="388883" cy="388883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464BDCB-1D84-44F0-ADCF-B063CCCCAC2E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갈매기형 수장 70">
              <a:extLst>
                <a:ext uri="{FF2B5EF4-FFF2-40B4-BE49-F238E27FC236}">
                  <a16:creationId xmlns:a16="http://schemas.microsoft.com/office/drawing/2014/main" id="{1963DCC6-16FB-48B5-90EB-D9DBA93BC542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6149D16-8A73-4E91-981C-C40375A51A32}"/>
              </a:ext>
            </a:extLst>
          </p:cNvPr>
          <p:cNvSpPr txBox="1"/>
          <p:nvPr/>
        </p:nvSpPr>
        <p:spPr>
          <a:xfrm>
            <a:off x="903677" y="966746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CONTENTS</a:t>
            </a:r>
            <a:endParaRPr lang="ko-KR" altLang="ko-KR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76B26-7343-4053-B16C-26336DDF907D}"/>
              </a:ext>
            </a:extLst>
          </p:cNvPr>
          <p:cNvSpPr txBox="1"/>
          <p:nvPr/>
        </p:nvSpPr>
        <p:spPr>
          <a:xfrm>
            <a:off x="2237738" y="3456212"/>
            <a:ext cx="1927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Topic Selection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7DA5AD-479D-4CB7-865F-8C803174DCF3}"/>
              </a:ext>
            </a:extLst>
          </p:cNvPr>
          <p:cNvCxnSpPr>
            <a:cxnSpLocks/>
          </p:cNvCxnSpPr>
          <p:nvPr/>
        </p:nvCxnSpPr>
        <p:spPr>
          <a:xfrm>
            <a:off x="1023310" y="1738878"/>
            <a:ext cx="103271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EABCFB-7E3F-0944-9638-056A8342BBBD}"/>
              </a:ext>
            </a:extLst>
          </p:cNvPr>
          <p:cNvSpPr txBox="1"/>
          <p:nvPr/>
        </p:nvSpPr>
        <p:spPr>
          <a:xfrm>
            <a:off x="4831874" y="3456212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Data Collection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8C401-32D6-B346-A7C4-31B7D4AA676F}"/>
              </a:ext>
            </a:extLst>
          </p:cNvPr>
          <p:cNvSpPr txBox="1"/>
          <p:nvPr/>
        </p:nvSpPr>
        <p:spPr>
          <a:xfrm>
            <a:off x="7505557" y="3414440"/>
            <a:ext cx="2227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System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29FFD-731C-C04F-B20D-C4E0A5B4C493}"/>
              </a:ext>
            </a:extLst>
          </p:cNvPr>
          <p:cNvSpPr txBox="1"/>
          <p:nvPr/>
        </p:nvSpPr>
        <p:spPr>
          <a:xfrm>
            <a:off x="10230955" y="3414440"/>
            <a:ext cx="14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Real world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616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283E8D3-FD75-4F45-AED7-675101C54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11"/>
          <a:stretch/>
        </p:blipFill>
        <p:spPr>
          <a:xfrm>
            <a:off x="4874052" y="1557539"/>
            <a:ext cx="4084210" cy="5105400"/>
          </a:xfrm>
          <a:prstGeom prst="rect">
            <a:avLst/>
          </a:prstGeom>
        </p:spPr>
      </p:pic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BCA870B2-6F8D-6744-9D9B-3E2B5A9D9AA9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D65845-40E6-514F-A7DF-36547B776A12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CA34A629-7D65-214F-881B-87B3846E95F7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6C072-9613-314D-B5F9-A69A357950F6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481A9966-CC5F-584E-A8D3-76820B9B47E8}"/>
              </a:ext>
            </a:extLst>
          </p:cNvPr>
          <p:cNvSpPr/>
          <p:nvPr/>
        </p:nvSpPr>
        <p:spPr>
          <a:xfrm>
            <a:off x="6868886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D9A6C568-2D9C-1F42-8409-47A5C438856B}"/>
              </a:ext>
            </a:extLst>
          </p:cNvPr>
          <p:cNvSpPr/>
          <p:nvPr/>
        </p:nvSpPr>
        <p:spPr>
          <a:xfrm>
            <a:off x="8218715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0FE0C625-1E7F-BA40-91D3-1F9EF5D24A47}"/>
              </a:ext>
            </a:extLst>
          </p:cNvPr>
          <p:cNvSpPr/>
          <p:nvPr/>
        </p:nvSpPr>
        <p:spPr>
          <a:xfrm>
            <a:off x="9568544" y="1095873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3EB98-1F9A-8C42-A070-333CBB860114}"/>
              </a:ext>
            </a:extLst>
          </p:cNvPr>
          <p:cNvSpPr txBox="1"/>
          <p:nvPr/>
        </p:nvSpPr>
        <p:spPr>
          <a:xfrm>
            <a:off x="9503949" y="155753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45108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08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15A7-2637-E543-BF4F-D91902806D6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35747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29387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user-item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테이블을 확인해봅시다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  <p:sp>
        <p:nvSpPr>
          <p:cNvPr id="14" name="사각형: 둥근 모서리 32">
            <a:extLst>
              <a:ext uri="{FF2B5EF4-FFF2-40B4-BE49-F238E27FC236}">
                <a16:creationId xmlns:a16="http://schemas.microsoft.com/office/drawing/2014/main" id="{6A0B62A6-1D67-3D48-8041-B6BCF699D5AD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3F850-823C-A149-83DD-8541344B5AF9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97AAA037-4817-0547-B6AE-102345B0CA5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FE537-CE84-A547-BE54-CEDB0E54BC24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3FE95C-2E43-3445-B0C0-BE0E019E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9"/>
            <a:ext cx="7475384" cy="45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8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FFFEC-AE6D-254F-AEA8-2C8C6BBF581C}"/>
              </a:ext>
            </a:extLst>
          </p:cNvPr>
          <p:cNvSpPr txBox="1"/>
          <p:nvPr/>
        </p:nvSpPr>
        <p:spPr>
          <a:xfrm>
            <a:off x="2577104" y="1372873"/>
            <a:ext cx="38373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100" dirty="0"/>
              <a:t>User-based Collaborative filtering</a:t>
            </a:r>
            <a:endParaRPr kumimoji="1" lang="ko-Kore-KR" altLang="en-US" sz="2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AFDF5A-F37E-334D-8599-F338D2A1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2188481"/>
            <a:ext cx="7531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4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14B90-7271-3D4E-9891-E6B8ADC35277}"/>
              </a:ext>
            </a:extLst>
          </p:cNvPr>
          <p:cNvSpPr txBox="1"/>
          <p:nvPr/>
        </p:nvSpPr>
        <p:spPr>
          <a:xfrm>
            <a:off x="5381625" y="3429000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 러 스 터</a:t>
            </a:r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링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C986B-82DF-D444-BC36-4A3DC4F46090}"/>
              </a:ext>
            </a:extLst>
          </p:cNvPr>
          <p:cNvSpPr txBox="1"/>
          <p:nvPr/>
        </p:nvSpPr>
        <p:spPr>
          <a:xfrm>
            <a:off x="8790107" y="6368016"/>
            <a:ext cx="3401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지금부터 </a:t>
            </a:r>
            <a:r>
              <a:rPr kumimoji="1" lang="ko-KR" altLang="en-US" sz="1400" dirty="0" err="1"/>
              <a:t>클러스터링</a:t>
            </a:r>
            <a:r>
              <a:rPr kumimoji="1" lang="ko-KR" altLang="en-US" sz="1400" dirty="0"/>
              <a:t> 내용이 이어집니다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583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38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2A278B-D7E4-2C44-A03E-AB5B42DF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722857"/>
            <a:ext cx="8299450" cy="43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2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C536C3-64CD-3E43-8F8C-F4D58451A034}"/>
              </a:ext>
            </a:extLst>
          </p:cNvPr>
          <p:cNvGrpSpPr/>
          <p:nvPr/>
        </p:nvGrpSpPr>
        <p:grpSpPr>
          <a:xfrm>
            <a:off x="4297447" y="2019204"/>
            <a:ext cx="5284788" cy="4128117"/>
            <a:chOff x="4297447" y="2019204"/>
            <a:chExt cx="5284788" cy="412811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5B98D2-1A80-794D-A656-1BB42479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447" y="2019204"/>
              <a:ext cx="5284788" cy="412811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644864-14FA-034E-87D4-576E3C04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313" y="3867362"/>
              <a:ext cx="457200" cy="4318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A2A5E2-6326-0443-9B92-213860FE4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1241" y="3481736"/>
              <a:ext cx="457200" cy="179801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2580F9B-EB6C-1B4C-9EE3-D5BAA6BE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841" y="3561811"/>
              <a:ext cx="457200" cy="17980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03A401E-A388-A243-BB87-0B8E47CEB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477" y="3626387"/>
              <a:ext cx="457200" cy="179801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65EC4B-D74C-4E48-BD5B-57EA2B1D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659" y="3626387"/>
              <a:ext cx="457200" cy="179801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EF61F0-3BE3-4E49-918C-28A2448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895" y="3522618"/>
              <a:ext cx="457200" cy="17980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FF19E0-28F3-FF4E-83C4-2AC1CD3E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4605" y="3626387"/>
              <a:ext cx="86654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CF14E-1B18-3B44-9783-8CA09F8A2548}"/>
              </a:ext>
            </a:extLst>
          </p:cNvPr>
          <p:cNvSpPr txBox="1"/>
          <p:nvPr/>
        </p:nvSpPr>
        <p:spPr>
          <a:xfrm>
            <a:off x="8703235" y="2019204"/>
            <a:ext cx="18598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/>
              <a:t>통계적 계산</a:t>
            </a:r>
            <a:endParaRPr kumimoji="1" lang="ko-Kore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2D7D6-5C8C-9F4C-90BD-683DE74AF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65"/>
          <a:stretch/>
        </p:blipFill>
        <p:spPr>
          <a:xfrm>
            <a:off x="3273362" y="1937552"/>
            <a:ext cx="2376184" cy="3641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2D9E7A-F500-FB47-9056-D4B068FA34A2}"/>
              </a:ext>
            </a:extLst>
          </p:cNvPr>
          <p:cNvSpPr txBox="1"/>
          <p:nvPr/>
        </p:nvSpPr>
        <p:spPr>
          <a:xfrm>
            <a:off x="3719341" y="2146422"/>
            <a:ext cx="2180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 err="1"/>
              <a:t>마켓터의</a:t>
            </a:r>
            <a:r>
              <a:rPr kumimoji="1" lang="ko-KR" altLang="en-US" sz="2500" dirty="0"/>
              <a:t> 기준</a:t>
            </a:r>
            <a:endParaRPr kumimoji="1" lang="en-US" altLang="ko-KR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3C2D7-067A-E248-AFBC-4708A9DB30C0}"/>
              </a:ext>
            </a:extLst>
          </p:cNvPr>
          <p:cNvSpPr txBox="1"/>
          <p:nvPr/>
        </p:nvSpPr>
        <p:spPr>
          <a:xfrm>
            <a:off x="7032442" y="3758457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vs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2CDEEE-C7ED-804E-B58D-F08A0FE95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768" y="2677320"/>
            <a:ext cx="2968737" cy="29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9EA144-349B-0D43-B71A-17B900C67D8B}"/>
              </a:ext>
            </a:extLst>
          </p:cNvPr>
          <p:cNvSpPr txBox="1"/>
          <p:nvPr/>
        </p:nvSpPr>
        <p:spPr>
          <a:xfrm>
            <a:off x="3082114" y="1233151"/>
            <a:ext cx="3830792" cy="2023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2200" dirty="0"/>
              <a:t>최소한의 </a:t>
            </a:r>
            <a:r>
              <a:rPr kumimoji="1" lang="ko-KR" altLang="en-US" sz="2200" dirty="0" err="1"/>
              <a:t>선수지식</a:t>
            </a:r>
            <a:endParaRPr kumimoji="1" lang="en-US" altLang="ko-KR" sz="22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ko-KR" altLang="en-US" dirty="0"/>
              <a:t>기본 프로그래밍 지식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Ptython</a:t>
            </a:r>
            <a:r>
              <a:rPr kumimoji="1" lang="en-US" altLang="ko-KR" dirty="0"/>
              <a:t>, R)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ko-KR" altLang="en-US" dirty="0" err="1"/>
              <a:t>딥러닝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기초 지식</a:t>
            </a:r>
            <a:endParaRPr kumimoji="1" lang="en-US" altLang="ko-KR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endParaRPr kumimoji="1"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48E603-5891-F443-95AF-2D5D9F4EDD2C}"/>
              </a:ext>
            </a:extLst>
          </p:cNvPr>
          <p:cNvSpPr/>
          <p:nvPr/>
        </p:nvSpPr>
        <p:spPr>
          <a:xfrm>
            <a:off x="7903892" y="3869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Modeling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B29B8-6DA8-1D46-BF21-B299442C34EE}"/>
              </a:ext>
            </a:extLst>
          </p:cNvPr>
          <p:cNvSpPr/>
          <p:nvPr/>
        </p:nvSpPr>
        <p:spPr>
          <a:xfrm>
            <a:off x="7903892" y="42488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/>
              <a:t>Evalutation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399B36-3E6E-3E42-9719-2015A5DF897B}"/>
              </a:ext>
            </a:extLst>
          </p:cNvPr>
          <p:cNvSpPr/>
          <p:nvPr/>
        </p:nvSpPr>
        <p:spPr>
          <a:xfrm>
            <a:off x="7903892" y="46142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Expandability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8505CC-2A99-5E41-91EE-02424959307A}"/>
              </a:ext>
            </a:extLst>
          </p:cNvPr>
          <p:cNvSpPr/>
          <p:nvPr/>
        </p:nvSpPr>
        <p:spPr>
          <a:xfrm>
            <a:off x="7903892" y="49840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Security issues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735A4-0601-904A-BAEF-3EB71FDFA52A}"/>
              </a:ext>
            </a:extLst>
          </p:cNvPr>
          <p:cNvSpPr/>
          <p:nvPr/>
        </p:nvSpPr>
        <p:spPr>
          <a:xfrm>
            <a:off x="7903892" y="53922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Advancement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1AD17-782C-D649-8C25-F46B91B24AD4}"/>
              </a:ext>
            </a:extLst>
          </p:cNvPr>
          <p:cNvSpPr/>
          <p:nvPr/>
        </p:nvSpPr>
        <p:spPr>
          <a:xfrm>
            <a:off x="7903892" y="61367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Optimization algorithm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EECFEB-E9BB-5747-8327-A8E36675E2E5}"/>
              </a:ext>
            </a:extLst>
          </p:cNvPr>
          <p:cNvSpPr/>
          <p:nvPr/>
        </p:nvSpPr>
        <p:spPr>
          <a:xfrm>
            <a:off x="7903892" y="5768217"/>
            <a:ext cx="2412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Similarity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Distance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3B9E2E-387B-3443-80C3-01CE87BB3518}"/>
              </a:ext>
            </a:extLst>
          </p:cNvPr>
          <p:cNvSpPr/>
          <p:nvPr/>
        </p:nvSpPr>
        <p:spPr>
          <a:xfrm>
            <a:off x="3048000" y="3109268"/>
            <a:ext cx="6096000" cy="34364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2200" dirty="0"/>
              <a:t>학습내용</a:t>
            </a:r>
            <a:endParaRPr kumimoji="1" lang="en-US" altLang="ko-KR" sz="22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Content based recommender System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Collaborative filtering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Factorization Machine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Wide &amp; deep learning for RS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Multi Armed Bandit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2936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6" grpId="0"/>
      <p:bldP spid="7" grpId="0"/>
      <p:bldP spid="8" grpId="0"/>
      <p:bldP spid="11" grpId="0"/>
      <p:bldP spid="12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9555E-9112-D946-AE91-BFC1CF838840}"/>
              </a:ext>
            </a:extLst>
          </p:cNvPr>
          <p:cNvSpPr txBox="1"/>
          <p:nvPr/>
        </p:nvSpPr>
        <p:spPr>
          <a:xfrm>
            <a:off x="8147713" y="3075057"/>
            <a:ext cx="2268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Clustering</a:t>
            </a:r>
            <a:endParaRPr kumimoji="1" lang="ko-Kore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A7C40-1DCB-3E4F-B191-81047AF0DBC3}"/>
              </a:ext>
            </a:extLst>
          </p:cNvPr>
          <p:cNvSpPr txBox="1"/>
          <p:nvPr/>
        </p:nvSpPr>
        <p:spPr>
          <a:xfrm>
            <a:off x="2710786" y="3075057"/>
            <a:ext cx="2894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Classification</a:t>
            </a:r>
            <a:endParaRPr kumimoji="1" lang="ko-Kore-KR" alt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E3922-7BF1-3E41-952F-2D6C60C79D8E}"/>
              </a:ext>
            </a:extLst>
          </p:cNvPr>
          <p:cNvSpPr txBox="1"/>
          <p:nvPr/>
        </p:nvSpPr>
        <p:spPr>
          <a:xfrm>
            <a:off x="6644421" y="3228945"/>
            <a:ext cx="464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vs.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181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55E9C-A1C2-A64A-A681-0F66FE84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66" y="2122756"/>
            <a:ext cx="3545764" cy="3526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DB2D55-D913-8A42-91F5-A11F1092F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"/>
          <a:stretch/>
        </p:blipFill>
        <p:spPr>
          <a:xfrm>
            <a:off x="2831695" y="2122756"/>
            <a:ext cx="3620880" cy="35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7678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좌표거리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BE1767-7819-514D-B8F5-AB3CF4E2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2188481"/>
            <a:ext cx="8529216" cy="33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21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286868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상관계수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벡터방향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6463F3-0A4A-0B46-AC67-EE7DC545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89" y="2993596"/>
            <a:ext cx="4227301" cy="15536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9DC1D4-A7C2-0740-8E1E-6EE97731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08" y="2643916"/>
            <a:ext cx="3844877" cy="22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64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36011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측정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54D61-71F3-4746-94DE-BF8D40863A2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3959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87BAAA-1F85-AE43-8B3F-75C8AC20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93" y="2019204"/>
            <a:ext cx="7772204" cy="33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9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E17D5-3812-924E-A41B-F87CFF3E9C41}"/>
              </a:ext>
            </a:extLst>
          </p:cNvPr>
          <p:cNvSpPr/>
          <p:nvPr/>
        </p:nvSpPr>
        <p:spPr>
          <a:xfrm>
            <a:off x="4194390" y="21136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시작하는 데이터 포인터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seed point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latin typeface="Open Sans"/>
              </a:rPr>
              <a:t>를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 지정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3BBFA-E5D7-8A4D-A821-B5DBF59D27B8}"/>
              </a:ext>
            </a:extLst>
          </p:cNvPr>
          <p:cNvSpPr/>
          <p:nvPr/>
        </p:nvSpPr>
        <p:spPr>
          <a:xfrm>
            <a:off x="4461454" y="3235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다른 데이터 포인터 간의 거리를 계산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51B31-10B6-1D41-AC23-9AA2A72A31B3}"/>
              </a:ext>
            </a:extLst>
          </p:cNvPr>
          <p:cNvSpPr/>
          <p:nvPr/>
        </p:nvSpPr>
        <p:spPr>
          <a:xfrm>
            <a:off x="4194390" y="43578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거리를 최소화하는 새로운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center point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로 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898ADC-55F5-084F-BBD6-D08DC90BABE8}"/>
              </a:ext>
            </a:extLst>
          </p:cNvPr>
          <p:cNvSpPr/>
          <p:nvPr/>
        </p:nvSpPr>
        <p:spPr>
          <a:xfrm>
            <a:off x="7509454" y="3866461"/>
            <a:ext cx="6096000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(</a:t>
            </a:r>
            <a:r>
              <a:rPr lang="ko-KR" altLang="en-US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그룹이 바뀌지 않을 때까지</a:t>
            </a:r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)</a:t>
            </a: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5640565-65D3-F44E-BB01-C61226E39202}"/>
              </a:ext>
            </a:extLst>
          </p:cNvPr>
          <p:cNvSpPr/>
          <p:nvPr/>
        </p:nvSpPr>
        <p:spPr>
          <a:xfrm>
            <a:off x="6096000" y="2603979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176398CC-5B5A-B348-BFE1-BC282158A5E3}"/>
              </a:ext>
            </a:extLst>
          </p:cNvPr>
          <p:cNvSpPr/>
          <p:nvPr/>
        </p:nvSpPr>
        <p:spPr>
          <a:xfrm>
            <a:off x="609600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C61435E4-8861-664D-AD7D-80E905B5660B}"/>
              </a:ext>
            </a:extLst>
          </p:cNvPr>
          <p:cNvSpPr/>
          <p:nvPr/>
        </p:nvSpPr>
        <p:spPr>
          <a:xfrm rot="10800000">
            <a:off x="697466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9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16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26" name="그림 25" descr="비이(가) 표시된 사진&#10;&#10;자동 생성된 설명">
            <a:extLst>
              <a:ext uri="{FF2B5EF4-FFF2-40B4-BE49-F238E27FC236}">
                <a16:creationId xmlns:a16="http://schemas.microsoft.com/office/drawing/2014/main" id="{3C2C2441-EEC4-D941-9C5C-89DC0E47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1410861"/>
            <a:ext cx="5074121" cy="4993707"/>
          </a:xfrm>
          <a:prstGeom prst="rect">
            <a:avLst/>
          </a:prstGeom>
        </p:spPr>
      </p:pic>
      <p:pic>
        <p:nvPicPr>
          <p:cNvPr id="29" name="그림 28" descr="음식이(가) 표시된 사진&#10;&#10;자동 생성된 설명">
            <a:extLst>
              <a:ext uri="{FF2B5EF4-FFF2-40B4-BE49-F238E27FC236}">
                <a16:creationId xmlns:a16="http://schemas.microsoft.com/office/drawing/2014/main" id="{553D6B96-B239-734B-A95A-40645B1D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93" y="1412351"/>
            <a:ext cx="5000876" cy="5016931"/>
          </a:xfrm>
          <a:prstGeom prst="rect">
            <a:avLst/>
          </a:prstGeom>
        </p:spPr>
      </p:pic>
      <p:pic>
        <p:nvPicPr>
          <p:cNvPr id="31" name="그림 3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5DD7E24-F6BB-1547-A344-A323E46CA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0" y="1436419"/>
            <a:ext cx="5000876" cy="4936659"/>
          </a:xfrm>
          <a:prstGeom prst="rect">
            <a:avLst/>
          </a:prstGeom>
        </p:spPr>
      </p:pic>
      <p:pic>
        <p:nvPicPr>
          <p:cNvPr id="34" name="그림 33" descr="테이블이(가) 표시된 사진&#10;&#10;자동 생성된 설명">
            <a:extLst>
              <a:ext uri="{FF2B5EF4-FFF2-40B4-BE49-F238E27FC236}">
                <a16:creationId xmlns:a16="http://schemas.microsoft.com/office/drawing/2014/main" id="{964AC543-456C-FB48-BDD7-05B0647A0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729" y="1431801"/>
            <a:ext cx="5000876" cy="4944596"/>
          </a:xfrm>
          <a:prstGeom prst="rect">
            <a:avLst/>
          </a:prstGeom>
        </p:spPr>
      </p:pic>
      <p:pic>
        <p:nvPicPr>
          <p:cNvPr id="36" name="그림 35" descr="테이블, 음식이(가) 표시된 사진&#10;&#10;자동 생성된 설명">
            <a:extLst>
              <a:ext uri="{FF2B5EF4-FFF2-40B4-BE49-F238E27FC236}">
                <a16:creationId xmlns:a16="http://schemas.microsoft.com/office/drawing/2014/main" id="{A16DDE71-6CFC-7246-B442-8739EFEF1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786" y="1436418"/>
            <a:ext cx="5032985" cy="4936659"/>
          </a:xfrm>
          <a:prstGeom prst="rect">
            <a:avLst/>
          </a:prstGeom>
        </p:spPr>
      </p:pic>
      <p:pic>
        <p:nvPicPr>
          <p:cNvPr id="39" name="그림 38" descr="테이블, 쥐고있는이(가) 표시된 사진&#10;&#10;자동 생성된 설명">
            <a:extLst>
              <a:ext uri="{FF2B5EF4-FFF2-40B4-BE49-F238E27FC236}">
                <a16:creationId xmlns:a16="http://schemas.microsoft.com/office/drawing/2014/main" id="{E67042E2-1DEB-1C4E-8F5B-BAA4FA78F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6271" y="1436417"/>
            <a:ext cx="5000980" cy="4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1877339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EB599-B2F8-9740-97A6-7B2092E4B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90"/>
          <a:stretch/>
        </p:blipFill>
        <p:spPr>
          <a:xfrm>
            <a:off x="3131102" y="4591050"/>
            <a:ext cx="4356100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2D7981-A370-D14E-A593-1B49240A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102" y="2795446"/>
            <a:ext cx="3924300" cy="1384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34B5AA-8964-984B-884B-0401B9EA2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102" y="1095874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3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C9FB9A-EFD4-C543-AE3B-AD5CC5AC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16" y="2767101"/>
            <a:ext cx="2767857" cy="329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B29FA-13DB-594A-B915-31B12EF057DA}"/>
              </a:ext>
            </a:extLst>
          </p:cNvPr>
          <p:cNvSpPr txBox="1"/>
          <p:nvPr/>
        </p:nvSpPr>
        <p:spPr>
          <a:xfrm>
            <a:off x="2438400" y="464932"/>
            <a:ext cx="1988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어떤 주제</a:t>
            </a:r>
            <a:r>
              <a:rPr kumimoji="1" lang="en-US" altLang="ko-KR" sz="3000" dirty="0"/>
              <a:t>?</a:t>
            </a:r>
            <a:endParaRPr kumimoji="1" lang="ko-Kore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300BC-DA6F-154C-BF49-B10D08F37F90}"/>
              </a:ext>
            </a:extLst>
          </p:cNvPr>
          <p:cNvSpPr txBox="1"/>
          <p:nvPr/>
        </p:nvSpPr>
        <p:spPr>
          <a:xfrm>
            <a:off x="2960338" y="1689634"/>
            <a:ext cx="293221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Kaggle</a:t>
            </a:r>
          </a:p>
          <a:p>
            <a:r>
              <a:rPr kumimoji="1" lang="en-US" altLang="ko-Kore-KR" dirty="0"/>
              <a:t>movie-recommender-system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55BC1-E461-4F40-853A-522BB728B75D}"/>
              </a:ext>
            </a:extLst>
          </p:cNvPr>
          <p:cNvSpPr txBox="1"/>
          <p:nvPr/>
        </p:nvSpPr>
        <p:spPr>
          <a:xfrm>
            <a:off x="8036252" y="1689633"/>
            <a:ext cx="149258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R package</a:t>
            </a:r>
          </a:p>
          <a:p>
            <a:pPr algn="ctr"/>
            <a:r>
              <a:rPr kumimoji="1" lang="en-US" altLang="ko-Kore-KR" dirty="0"/>
              <a:t>Jester5k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4B01C-4CB4-A341-B29A-F264FFEA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795446"/>
            <a:ext cx="2985014" cy="22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92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67F60-1351-8445-B3BC-623E210DBAF4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970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07D80-1F37-1F4C-A718-DB576BCD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72" y="2795446"/>
            <a:ext cx="5790514" cy="3722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42817-6903-984E-A563-ADA2D552715A}"/>
              </a:ext>
            </a:extLst>
          </p:cNvPr>
          <p:cNvSpPr txBox="1"/>
          <p:nvPr/>
        </p:nvSpPr>
        <p:spPr>
          <a:xfrm>
            <a:off x="2760918" y="1248159"/>
            <a:ext cx="5070619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dirty="0"/>
              <a:t>가까운</a:t>
            </a:r>
            <a:r>
              <a:rPr kumimoji="1" lang="ko-KR" altLang="en-US" dirty="0"/>
              <a:t> 개체들부터 순차적으로 묶어가는 방식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시각화는 </a:t>
            </a:r>
            <a:r>
              <a:rPr kumimoji="1" lang="en-US" altLang="ko-KR" dirty="0" err="1"/>
              <a:t>dendogram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k</a:t>
            </a:r>
            <a:r>
              <a:rPr kumimoji="1" lang="ko-KR" altLang="en-US" dirty="0"/>
              <a:t>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군집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정하지 않아도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936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FA360D4-3E08-7845-BE11-AAB362876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957792"/>
              </p:ext>
            </p:extLst>
          </p:nvPr>
        </p:nvGraphicFramePr>
        <p:xfrm>
          <a:off x="2228563" y="2311591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7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25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0052479-D877-C54B-8A2F-0BFA55EB3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881780"/>
              </p:ext>
            </p:extLst>
          </p:nvPr>
        </p:nvGraphicFramePr>
        <p:xfrm>
          <a:off x="2227711" y="2311590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D8DC91B-21B5-C64B-8A8E-983671557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40849"/>
              </p:ext>
            </p:extLst>
          </p:nvPr>
        </p:nvGraphicFramePr>
        <p:xfrm>
          <a:off x="2240546" y="2320385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43D218-456F-B248-AC81-31B2F648408D}"/>
              </a:ext>
            </a:extLst>
          </p:cNvPr>
          <p:cNvSpPr txBox="1"/>
          <p:nvPr/>
        </p:nvSpPr>
        <p:spPr>
          <a:xfrm>
            <a:off x="8356600" y="44323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84CDA-94CF-7B44-B40F-762408727F55}"/>
              </a:ext>
            </a:extLst>
          </p:cNvPr>
          <p:cNvSpPr txBox="1"/>
          <p:nvPr/>
        </p:nvSpPr>
        <p:spPr>
          <a:xfrm>
            <a:off x="9258300" y="44316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1DFFC-FEF7-3942-919C-07B46770E33C}"/>
              </a:ext>
            </a:extLst>
          </p:cNvPr>
          <p:cNvSpPr txBox="1"/>
          <p:nvPr/>
        </p:nvSpPr>
        <p:spPr>
          <a:xfrm>
            <a:off x="10151984" y="4431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BB8DEF-0885-6648-B8A2-A621776B7623}"/>
              </a:ext>
            </a:extLst>
          </p:cNvPr>
          <p:cNvSpPr txBox="1"/>
          <p:nvPr/>
        </p:nvSpPr>
        <p:spPr>
          <a:xfrm>
            <a:off x="11044066" y="443164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973E74-C70E-9149-AF1F-351E1DB0EE0B}"/>
              </a:ext>
            </a:extLst>
          </p:cNvPr>
          <p:cNvGrpSpPr/>
          <p:nvPr/>
        </p:nvGrpSpPr>
        <p:grpSpPr>
          <a:xfrm>
            <a:off x="8261131" y="3875340"/>
            <a:ext cx="1391467" cy="995299"/>
            <a:chOff x="8273831" y="1360740"/>
            <a:chExt cx="1391467" cy="99529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9CCC87-CB32-B141-8228-63002579D03C}"/>
                </a:ext>
              </a:extLst>
            </p:cNvPr>
            <p:cNvSpPr/>
            <p:nvPr/>
          </p:nvSpPr>
          <p:spPr>
            <a:xfrm>
              <a:off x="8273831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3CB3F2B-677B-DA49-A5B6-F7A67576E0EF}"/>
                </a:ext>
              </a:extLst>
            </p:cNvPr>
            <p:cNvSpPr/>
            <p:nvPr/>
          </p:nvSpPr>
          <p:spPr>
            <a:xfrm>
              <a:off x="9156644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0FD6F680-8774-CD43-B497-FDDE381D2B77}"/>
                </a:ext>
              </a:extLst>
            </p:cNvPr>
            <p:cNvCxnSpPr>
              <a:cxnSpLocks/>
            </p:cNvCxnSpPr>
            <p:nvPr/>
          </p:nvCxnSpPr>
          <p:spPr>
            <a:xfrm>
              <a:off x="8528158" y="1373440"/>
              <a:ext cx="8976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CAF95A84-018D-1547-8C31-F249BFA30E74}"/>
                </a:ext>
              </a:extLst>
            </p:cNvPr>
            <p:cNvCxnSpPr/>
            <p:nvPr/>
          </p:nvCxnSpPr>
          <p:spPr>
            <a:xfrm>
              <a:off x="8528158" y="13607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BB72FF15-BF00-1B40-AEF9-509B82EDA208}"/>
                </a:ext>
              </a:extLst>
            </p:cNvPr>
            <p:cNvCxnSpPr/>
            <p:nvPr/>
          </p:nvCxnSpPr>
          <p:spPr>
            <a:xfrm>
              <a:off x="9425850" y="13734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807EAA88-7F70-C545-94DD-52263841B51F}"/>
              </a:ext>
            </a:extLst>
          </p:cNvPr>
          <p:cNvSpPr/>
          <p:nvPr/>
        </p:nvSpPr>
        <p:spPr>
          <a:xfrm>
            <a:off x="10051706" y="4361985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9B55DA-F185-5447-8BF1-6799646FF450}"/>
              </a:ext>
            </a:extLst>
          </p:cNvPr>
          <p:cNvSpPr/>
          <p:nvPr/>
        </p:nvSpPr>
        <p:spPr>
          <a:xfrm>
            <a:off x="10953406" y="4344717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30A6BD-8FDB-CE44-858E-F48F330F0803}"/>
              </a:ext>
            </a:extLst>
          </p:cNvPr>
          <p:cNvGrpSpPr/>
          <p:nvPr/>
        </p:nvGrpSpPr>
        <p:grpSpPr>
          <a:xfrm>
            <a:off x="8964304" y="3426391"/>
            <a:ext cx="1341729" cy="935594"/>
            <a:chOff x="8977004" y="911791"/>
            <a:chExt cx="1341729" cy="935594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B55A0DED-C3AC-3B4F-9E29-6DF675995133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3417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AA48AF53-FC76-0C41-96E6-F432FCC1A373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628E6AFA-01C7-E249-B390-472C2EB6B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733" y="922651"/>
              <a:ext cx="0" cy="924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3B6EB12-C4DE-A14F-B6CB-DD1EFF1AE298}"/>
              </a:ext>
            </a:extLst>
          </p:cNvPr>
          <p:cNvGrpSpPr/>
          <p:nvPr/>
        </p:nvGrpSpPr>
        <p:grpSpPr>
          <a:xfrm>
            <a:off x="9635168" y="2986984"/>
            <a:ext cx="1572565" cy="1364141"/>
            <a:chOff x="8977004" y="911791"/>
            <a:chExt cx="1572565" cy="1364141"/>
          </a:xfrm>
        </p:grpSpPr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7A420005-8112-6743-9688-C9F18A6B0FF8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572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81E7F577-F1D1-A44E-869E-50EC56448976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35745B7E-5783-9D48-817B-5DEE261E9F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569" y="924491"/>
              <a:ext cx="0" cy="1351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2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BBC9CA-BEA3-C24B-AFD3-434DB26691E3}"/>
              </a:ext>
            </a:extLst>
          </p:cNvPr>
          <p:cNvGrpSpPr/>
          <p:nvPr/>
        </p:nvGrpSpPr>
        <p:grpSpPr>
          <a:xfrm>
            <a:off x="4461454" y="1207719"/>
            <a:ext cx="4711449" cy="4932741"/>
            <a:chOff x="4461454" y="1207719"/>
            <a:chExt cx="4711449" cy="493274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980E1FC-9A24-B94C-8BB2-FDE79B61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1454" y="1717777"/>
              <a:ext cx="4711449" cy="44226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FAC68F-59CA-4240-B322-57800C7CA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460" y="1207719"/>
              <a:ext cx="2552870" cy="584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AAE6393-B5C0-5F44-A5F2-899DE04B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3535" y="1462938"/>
              <a:ext cx="1782632" cy="40793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6EB7F7-A761-1D49-844B-AA742D77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6951" y="1408185"/>
              <a:ext cx="1782632" cy="40793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DD556C-13C2-F845-BD82-2FA60824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750" y="1555614"/>
              <a:ext cx="1778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556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69723-9E9E-6945-A756-5A3865C1537A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869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01520-4E51-9048-82F1-8069D02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47" y="1656393"/>
            <a:ext cx="6210543" cy="437695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93851D-B94B-AA4F-9649-885CFAA111DD}"/>
              </a:ext>
            </a:extLst>
          </p:cNvPr>
          <p:cNvSpPr/>
          <p:nvPr/>
        </p:nvSpPr>
        <p:spPr>
          <a:xfrm>
            <a:off x="4140178" y="3746016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EF069AF-0F24-4F49-AB41-8587AEB1A93C}"/>
              </a:ext>
            </a:extLst>
          </p:cNvPr>
          <p:cNvSpPr/>
          <p:nvPr/>
        </p:nvSpPr>
        <p:spPr>
          <a:xfrm>
            <a:off x="5048067" y="3385829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A636061-38E4-A749-946E-F563E71A70DD}"/>
              </a:ext>
            </a:extLst>
          </p:cNvPr>
          <p:cNvSpPr/>
          <p:nvPr/>
        </p:nvSpPr>
        <p:spPr>
          <a:xfrm>
            <a:off x="5824816" y="3025642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8827FB-E4C7-AB4D-8530-4DB63D5818DA}"/>
              </a:ext>
            </a:extLst>
          </p:cNvPr>
          <p:cNvSpPr/>
          <p:nvPr/>
        </p:nvSpPr>
        <p:spPr>
          <a:xfrm>
            <a:off x="5639465" y="393353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2CCBD8-E35C-9F41-B504-6244A3C33218}"/>
              </a:ext>
            </a:extLst>
          </p:cNvPr>
          <p:cNvSpPr/>
          <p:nvPr/>
        </p:nvSpPr>
        <p:spPr>
          <a:xfrm>
            <a:off x="6323111" y="355180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70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36268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288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0E753-8538-974C-ADF3-E9204B8D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465011"/>
            <a:ext cx="6783491" cy="48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CB9A2-4536-2143-8DE8-911BCF9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3" y="1533885"/>
            <a:ext cx="8236802" cy="80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CFBF-3D44-BB4F-A536-628F2F84C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18" y="2684869"/>
            <a:ext cx="6887458" cy="29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1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FC5EDD-F761-8644-A92D-E6CB07DF8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52" r="34877"/>
          <a:stretch/>
        </p:blipFill>
        <p:spPr>
          <a:xfrm>
            <a:off x="3555385" y="1700670"/>
            <a:ext cx="6820515" cy="47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2AC594-1BE9-854C-824A-E8E9D6E2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57539"/>
            <a:ext cx="8365500" cy="93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46D7BA-DA8A-5145-BE6A-B110CEB29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546" y="2477950"/>
            <a:ext cx="7296635" cy="25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8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83FCE-3AD4-9D4A-8324-4D0B0579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100" y="1557539"/>
            <a:ext cx="8458465" cy="10895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803855-F077-4C4A-A2ED-F30A9D1E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24" y="2845406"/>
            <a:ext cx="6694351" cy="14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3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0604CD-4BF8-E644-BB92-EB973732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94310"/>
            <a:ext cx="8349059" cy="911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A2C116-A056-7D45-82AA-56E64093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672" y="2795446"/>
            <a:ext cx="6851858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0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524EAE-4F5F-4F48-BB37-0EB909BA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240517"/>
            <a:ext cx="8745732" cy="9479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61C0B-F2DF-694C-ACA1-45316448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664" y="2286326"/>
            <a:ext cx="7900239" cy="41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60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B97A8-E873-3143-87D9-A58E2A154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3"/>
          <a:stretch/>
        </p:blipFill>
        <p:spPr>
          <a:xfrm>
            <a:off x="4608031" y="1932208"/>
            <a:ext cx="6296479" cy="37305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D9B7C-DCE1-2048-B8EF-844216F35B91}"/>
              </a:ext>
            </a:extLst>
          </p:cNvPr>
          <p:cNvSpPr txBox="1"/>
          <p:nvPr/>
        </p:nvSpPr>
        <p:spPr>
          <a:xfrm>
            <a:off x="2930328" y="1227374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배고픈 은태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님 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List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중에서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2CE9C7-88EE-C34E-A89A-E63025BDD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827" y="6126480"/>
            <a:ext cx="731520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6D2473-386C-BD47-8A1B-9DAEE1D9A888}"/>
              </a:ext>
            </a:extLst>
          </p:cNvPr>
          <p:cNvSpPr txBox="1"/>
          <p:nvPr/>
        </p:nvSpPr>
        <p:spPr>
          <a:xfrm>
            <a:off x="8192347" y="6292185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x 10</a:t>
            </a:r>
          </a:p>
        </p:txBody>
      </p:sp>
    </p:spTree>
    <p:extLst>
      <p:ext uri="{BB962C8B-B14F-4D97-AF65-F5344CB8AC3E}">
        <p14:creationId xmlns:p14="http://schemas.microsoft.com/office/powerpoint/2010/main" val="19714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4635C6-9303-904C-BC7B-9AA7011A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2019204"/>
            <a:ext cx="5193757" cy="3254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D8DB5-F01B-4B48-AD13-5456B16FB1EE}"/>
              </a:ext>
            </a:extLst>
          </p:cNvPr>
          <p:cNvSpPr txBox="1"/>
          <p:nvPr/>
        </p:nvSpPr>
        <p:spPr>
          <a:xfrm>
            <a:off x="5734593" y="5486400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user_item</a:t>
            </a:r>
            <a:r>
              <a:rPr kumimoji="1" lang="en-US" altLang="ko-Kore-KR" dirty="0"/>
              <a:t> table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0214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05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C52C0B-0CB2-8544-8802-5E44F0D450F6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7A89FD-6F88-2E46-ABCA-A474951ABFD7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353D13-AAF9-8B4F-BDA7-39A2E8899FD8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7" name="직선 연결선 22">
              <a:extLst>
                <a:ext uri="{FF2B5EF4-FFF2-40B4-BE49-F238E27FC236}">
                  <a16:creationId xmlns:a16="http://schemas.microsoft.com/office/drawing/2014/main" id="{D7BB3665-FDFB-EF4D-83CC-CE0F542076E2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84372F5D-8F72-7E49-A537-3837B891D3EC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FE62F7-D4B4-814F-A51D-B7B7FF26C51D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13395C95-9D3A-4B4D-9F54-7714FF50BB89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1742A4-6AFE-6A4F-8BB3-17990FC47214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0111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식당 리스트 결과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63B73C-8B05-7D4F-8E13-08C848D6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37" y="1283993"/>
            <a:ext cx="1916793" cy="5143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3B9BCF-D70E-9D42-B57E-2B5FD6956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520" y="676428"/>
            <a:ext cx="1916792" cy="60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9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 flipH="1">
              <a:off x="1541159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4093473" y="283356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4192330" y="2844261"/>
            <a:ext cx="390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Thank you</a:t>
            </a:r>
            <a:endParaRPr lang="ko-KR" altLang="ko-KR" sz="6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14EE9-6903-5A47-937D-E81627F34DD9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948F59E-F7B7-BA43-9B9A-4B3A3C6C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94" y="1031210"/>
            <a:ext cx="6741169" cy="5226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FABCB-235C-934E-9478-18C0E542E992}"/>
              </a:ext>
            </a:extLst>
          </p:cNvPr>
          <p:cNvSpPr txBox="1"/>
          <p:nvPr/>
        </p:nvSpPr>
        <p:spPr>
          <a:xfrm>
            <a:off x="7529513" y="38576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리뷰 </a:t>
            </a:r>
            <a:r>
              <a:rPr kumimoji="1" lang="ko-KR" altLang="en-US" dirty="0" err="1">
                <a:solidFill>
                  <a:srgbClr val="FF0000"/>
                </a:solidFill>
              </a:rPr>
              <a:t>크롤링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2C23DB9F-3EFB-A640-A86C-816C2ABAC084}"/>
              </a:ext>
            </a:extLst>
          </p:cNvPr>
          <p:cNvSpPr/>
          <p:nvPr/>
        </p:nvSpPr>
        <p:spPr>
          <a:xfrm>
            <a:off x="7008707" y="3857625"/>
            <a:ext cx="514350" cy="369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사각형: 둥근 모서리 32">
            <a:extLst>
              <a:ext uri="{FF2B5EF4-FFF2-40B4-BE49-F238E27FC236}">
                <a16:creationId xmlns:a16="http://schemas.microsoft.com/office/drawing/2014/main" id="{F172A15F-D60B-8F41-BBEC-E22B86BE16D6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356B6-A9D8-B943-AA77-F15A59F05FA5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6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화면 기록 2020-07-26 오후 9.59.20.mov" descr="화면 기록 2020-07-26 오후 9.59.20.mov">
            <a:hlinkClick r:id="" action="ppaction://media"/>
            <a:extLst>
              <a:ext uri="{FF2B5EF4-FFF2-40B4-BE49-F238E27FC236}">
                <a16:creationId xmlns:a16="http://schemas.microsoft.com/office/drawing/2014/main" id="{4C2ED5D8-7EDF-1447-BCD1-056068BE1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628" y="893762"/>
            <a:ext cx="8547100" cy="53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6834190" y="3590954"/>
            <a:ext cx="4374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수집은 완료되었다고 가정하고 시작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CB17-3474-C340-95EC-583C571900C8}"/>
              </a:ext>
            </a:extLst>
          </p:cNvPr>
          <p:cNvSpPr txBox="1"/>
          <p:nvPr/>
        </p:nvSpPr>
        <p:spPr>
          <a:xfrm>
            <a:off x="3161377" y="2754456"/>
            <a:ext cx="2409634" cy="1749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selenium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beautifulsoup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re, requests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0E70D03-1F1A-2D4C-BB60-E92E842905E6}"/>
              </a:ext>
            </a:extLst>
          </p:cNvPr>
          <p:cNvSpPr/>
          <p:nvPr/>
        </p:nvSpPr>
        <p:spPr>
          <a:xfrm>
            <a:off x="6025993" y="3590954"/>
            <a:ext cx="485775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88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3256218" y="5621100"/>
            <a:ext cx="8179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000" u="sng" dirty="0">
                <a:solidFill>
                  <a:srgbClr val="1363C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https://drive.google.com/drive/folders/1U7eelkehaqu0DkZ3WfuGOM</a:t>
            </a:r>
            <a:endParaRPr lang="en" altLang="ko-KR" sz="2000" u="sng" dirty="0">
              <a:solidFill>
                <a:srgbClr val="1363C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" altLang="ko-KR" sz="2000" u="sng" dirty="0">
                <a:solidFill>
                  <a:srgbClr val="1363C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gZuuRzl-1R?usp=sharing</a:t>
            </a:r>
            <a:endParaRPr lang="en-US" altLang="ko-KR" sz="2000" u="sng" dirty="0">
              <a:solidFill>
                <a:srgbClr val="1363C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94CC6-D91B-1F44-8505-BD7D63FA2B9D}"/>
              </a:ext>
            </a:extLst>
          </p:cNvPr>
          <p:cNvSpPr txBox="1"/>
          <p:nvPr/>
        </p:nvSpPr>
        <p:spPr>
          <a:xfrm>
            <a:off x="4076700" y="3228945"/>
            <a:ext cx="5723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데이터를 다운받아주세요</a:t>
            </a: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B4EA1C-7A7A-4C4D-BD10-7281BFEB2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2460"/>
          <a:stretch/>
        </p:blipFill>
        <p:spPr>
          <a:xfrm>
            <a:off x="4261936" y="3987799"/>
            <a:ext cx="7658296" cy="2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3285</TotalTime>
  <Words>3568</Words>
  <Application>Microsoft Macintosh PowerPoint</Application>
  <PresentationFormat>와이드스크린</PresentationFormat>
  <Paragraphs>563</Paragraphs>
  <Slides>58</Slides>
  <Notes>58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나눔스퀘어OTF Bold</vt:lpstr>
      <vt:lpstr>나눔스퀘어OTF ExtraBold</vt:lpstr>
      <vt:lpstr>Malgun Gothic</vt:lpstr>
      <vt:lpstr>Open Sans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541</cp:revision>
  <dcterms:created xsi:type="dcterms:W3CDTF">2020-07-26T08:13:30Z</dcterms:created>
  <dcterms:modified xsi:type="dcterms:W3CDTF">2020-07-31T05:53:22Z</dcterms:modified>
</cp:coreProperties>
</file>